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143"/>
  </p:notesMasterIdLst>
  <p:handoutMasterIdLst>
    <p:handoutMasterId r:id="rId144"/>
  </p:handoutMasterIdLst>
  <p:sldIdLst>
    <p:sldId id="523" r:id="rId7"/>
    <p:sldId id="276" r:id="rId8"/>
    <p:sldId id="490" r:id="rId9"/>
    <p:sldId id="280" r:id="rId10"/>
    <p:sldId id="489" r:id="rId11"/>
    <p:sldId id="491" r:id="rId12"/>
    <p:sldId id="259" r:id="rId13"/>
    <p:sldId id="260" r:id="rId14"/>
    <p:sldId id="282" r:id="rId15"/>
    <p:sldId id="492" r:id="rId16"/>
    <p:sldId id="493" r:id="rId17"/>
    <p:sldId id="494" r:id="rId18"/>
    <p:sldId id="495" r:id="rId19"/>
    <p:sldId id="261" r:id="rId20"/>
    <p:sldId id="262" r:id="rId21"/>
    <p:sldId id="263" r:id="rId22"/>
    <p:sldId id="264" r:id="rId23"/>
    <p:sldId id="281" r:id="rId24"/>
    <p:sldId id="411" r:id="rId25"/>
    <p:sldId id="265" r:id="rId26"/>
    <p:sldId id="266" r:id="rId27"/>
    <p:sldId id="283" r:id="rId28"/>
    <p:sldId id="487" r:id="rId29"/>
    <p:sldId id="496" r:id="rId30"/>
    <p:sldId id="412" r:id="rId31"/>
    <p:sldId id="268" r:id="rId32"/>
    <p:sldId id="269" r:id="rId33"/>
    <p:sldId id="270" r:id="rId34"/>
    <p:sldId id="277" r:id="rId35"/>
    <p:sldId id="278" r:id="rId36"/>
    <p:sldId id="279" r:id="rId37"/>
    <p:sldId id="284" r:id="rId38"/>
    <p:sldId id="419" r:id="rId39"/>
    <p:sldId id="497" r:id="rId40"/>
    <p:sldId id="267" r:id="rId41"/>
    <p:sldId id="488" r:id="rId42"/>
    <p:sldId id="274" r:id="rId43"/>
    <p:sldId id="285" r:id="rId44"/>
    <p:sldId id="498" r:id="rId45"/>
    <p:sldId id="286" r:id="rId46"/>
    <p:sldId id="287" r:id="rId47"/>
    <p:sldId id="289" r:id="rId48"/>
    <p:sldId id="290" r:id="rId49"/>
    <p:sldId id="291" r:id="rId50"/>
    <p:sldId id="501" r:id="rId51"/>
    <p:sldId id="499" r:id="rId52"/>
    <p:sldId id="292" r:id="rId53"/>
    <p:sldId id="502" r:id="rId54"/>
    <p:sldId id="503" r:id="rId55"/>
    <p:sldId id="504" r:id="rId56"/>
    <p:sldId id="437" r:id="rId57"/>
    <p:sldId id="500" r:id="rId58"/>
    <p:sldId id="414" r:id="rId59"/>
    <p:sldId id="273" r:id="rId60"/>
    <p:sldId id="415" r:id="rId61"/>
    <p:sldId id="416" r:id="rId62"/>
    <p:sldId id="417" r:id="rId63"/>
    <p:sldId id="418" r:id="rId64"/>
    <p:sldId id="420" r:id="rId65"/>
    <p:sldId id="510" r:id="rId66"/>
    <p:sldId id="296" r:id="rId67"/>
    <p:sldId id="297" r:id="rId68"/>
    <p:sldId id="298" r:id="rId69"/>
    <p:sldId id="299" r:id="rId70"/>
    <p:sldId id="511" r:id="rId71"/>
    <p:sldId id="512" r:id="rId72"/>
    <p:sldId id="301" r:id="rId73"/>
    <p:sldId id="302" r:id="rId74"/>
    <p:sldId id="304" r:id="rId75"/>
    <p:sldId id="303" r:id="rId76"/>
    <p:sldId id="421" r:id="rId77"/>
    <p:sldId id="506" r:id="rId78"/>
    <p:sldId id="507" r:id="rId79"/>
    <p:sldId id="508" r:id="rId80"/>
    <p:sldId id="509" r:id="rId81"/>
    <p:sldId id="505" r:id="rId82"/>
    <p:sldId id="308" r:id="rId83"/>
    <p:sldId id="306" r:id="rId84"/>
    <p:sldId id="307" r:id="rId85"/>
    <p:sldId id="309" r:id="rId86"/>
    <p:sldId id="514" r:id="rId87"/>
    <p:sldId id="515" r:id="rId88"/>
    <p:sldId id="516" r:id="rId89"/>
    <p:sldId id="513" r:id="rId90"/>
    <p:sldId id="310" r:id="rId91"/>
    <p:sldId id="311" r:id="rId92"/>
    <p:sldId id="517" r:id="rId93"/>
    <p:sldId id="518" r:id="rId94"/>
    <p:sldId id="519" r:id="rId95"/>
    <p:sldId id="422" r:id="rId96"/>
    <p:sldId id="312" r:id="rId97"/>
    <p:sldId id="520" r:id="rId98"/>
    <p:sldId id="521" r:id="rId99"/>
    <p:sldId id="315" r:id="rId100"/>
    <p:sldId id="313" r:id="rId101"/>
    <p:sldId id="314" r:id="rId102"/>
    <p:sldId id="316" r:id="rId103"/>
    <p:sldId id="317" r:id="rId104"/>
    <p:sldId id="423" r:id="rId105"/>
    <p:sldId id="318" r:id="rId106"/>
    <p:sldId id="323" r:id="rId107"/>
    <p:sldId id="322" r:id="rId108"/>
    <p:sldId id="320" r:id="rId109"/>
    <p:sldId id="324" r:id="rId110"/>
    <p:sldId id="325" r:id="rId111"/>
    <p:sldId id="424" r:id="rId112"/>
    <p:sldId id="326" r:id="rId113"/>
    <p:sldId id="327" r:id="rId114"/>
    <p:sldId id="328" r:id="rId115"/>
    <p:sldId id="331" r:id="rId116"/>
    <p:sldId id="332" r:id="rId117"/>
    <p:sldId id="334" r:id="rId118"/>
    <p:sldId id="335" r:id="rId119"/>
    <p:sldId id="336" r:id="rId120"/>
    <p:sldId id="338" r:id="rId121"/>
    <p:sldId id="339" r:id="rId122"/>
    <p:sldId id="340" r:id="rId123"/>
    <p:sldId id="341" r:id="rId124"/>
    <p:sldId id="342" r:id="rId125"/>
    <p:sldId id="343" r:id="rId126"/>
    <p:sldId id="344" r:id="rId127"/>
    <p:sldId id="345" r:id="rId128"/>
    <p:sldId id="351" r:id="rId129"/>
    <p:sldId id="352" r:id="rId130"/>
    <p:sldId id="353" r:id="rId131"/>
    <p:sldId id="354" r:id="rId132"/>
    <p:sldId id="355" r:id="rId133"/>
    <p:sldId id="413" r:id="rId134"/>
    <p:sldId id="356" r:id="rId135"/>
    <p:sldId id="393" r:id="rId136"/>
    <p:sldId id="358" r:id="rId137"/>
    <p:sldId id="359" r:id="rId138"/>
    <p:sldId id="360" r:id="rId139"/>
    <p:sldId id="362" r:id="rId140"/>
    <p:sldId id="363" r:id="rId141"/>
    <p:sldId id="361" r:id="rId142"/>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249" autoAdjust="0"/>
  </p:normalViewPr>
  <p:slideViewPr>
    <p:cSldViewPr snapToGrid="0" snapToObjects="1" showGuides="1">
      <p:cViewPr varScale="1">
        <p:scale>
          <a:sx n="95" d="100"/>
          <a:sy n="95" d="100"/>
        </p:scale>
        <p:origin x="606" y="84"/>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customXml" Target="../customXml/item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DA6B0-53C2-4128-922F-4FB5B7E3B3D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E63FD931-334E-4936-A698-81C953BAE6BC}">
      <dgm:prSet phldrT="[Text]"/>
      <dgm:spPr>
        <a:ln>
          <a:solidFill>
            <a:schemeClr val="tx1"/>
          </a:solidFill>
        </a:ln>
      </dgm:spPr>
      <dgm:t>
        <a:bodyPr/>
        <a:lstStyle/>
        <a:p>
          <a:r>
            <a:rPr lang="en-US" dirty="0">
              <a:latin typeface="Cooper Black" panose="0208090404030B020404" pitchFamily="18" charset="0"/>
            </a:rPr>
            <a:t>DEV</a:t>
          </a:r>
        </a:p>
      </dgm:t>
    </dgm:pt>
    <dgm:pt modelId="{064B73D9-DAC3-44FF-8029-7FB5F9AD069E}" type="parTrans" cxnId="{67FD5F89-AC44-473E-936F-D7D771EED47A}">
      <dgm:prSet/>
      <dgm:spPr/>
      <dgm:t>
        <a:bodyPr/>
        <a:lstStyle/>
        <a:p>
          <a:endParaRPr lang="en-US"/>
        </a:p>
      </dgm:t>
    </dgm:pt>
    <dgm:pt modelId="{8863AF0D-5DAF-479D-BDB4-16383D2AA9B6}" type="sibTrans" cxnId="{67FD5F89-AC44-473E-936F-D7D771EED47A}">
      <dgm:prSet/>
      <dgm:spPr/>
      <dgm:t>
        <a:bodyPr/>
        <a:lstStyle/>
        <a:p>
          <a:endParaRPr lang="en-US"/>
        </a:p>
      </dgm:t>
    </dgm:pt>
    <dgm:pt modelId="{9334E845-0A7C-483D-A9BF-A61378522EA9}">
      <dgm:prSet phldrT="[Text]"/>
      <dgm:spPr>
        <a:ln>
          <a:solidFill>
            <a:schemeClr val="tx1"/>
          </a:solidFill>
        </a:ln>
      </dgm:spPr>
      <dgm:t>
        <a:bodyPr/>
        <a:lstStyle/>
        <a:p>
          <a:r>
            <a:rPr lang="en-US" dirty="0">
              <a:latin typeface="Cooper Black" panose="0208090404030B020404" pitchFamily="18" charset="0"/>
            </a:rPr>
            <a:t>QA</a:t>
          </a:r>
        </a:p>
      </dgm:t>
    </dgm:pt>
    <dgm:pt modelId="{C759573D-2655-4B81-8BB2-DC64999AC54A}" type="parTrans" cxnId="{9FD44147-4D3F-4B73-B752-96A661C402AB}">
      <dgm:prSet/>
      <dgm:spPr/>
      <dgm:t>
        <a:bodyPr/>
        <a:lstStyle/>
        <a:p>
          <a:endParaRPr lang="en-US"/>
        </a:p>
      </dgm:t>
    </dgm:pt>
    <dgm:pt modelId="{8B50464A-4B4C-436D-AB30-5BFA8EFD369A}" type="sibTrans" cxnId="{9FD44147-4D3F-4B73-B752-96A661C402AB}">
      <dgm:prSet/>
      <dgm:spPr/>
      <dgm:t>
        <a:bodyPr/>
        <a:lstStyle/>
        <a:p>
          <a:endParaRPr lang="en-US"/>
        </a:p>
      </dgm:t>
    </dgm:pt>
    <dgm:pt modelId="{94AE59C3-5768-4AF5-B88A-7BE66DAF47C4}">
      <dgm:prSet phldrT="[Text]"/>
      <dgm:spPr>
        <a:ln>
          <a:solidFill>
            <a:schemeClr val="tx1"/>
          </a:solidFill>
        </a:ln>
      </dgm:spPr>
      <dgm:t>
        <a:bodyPr/>
        <a:lstStyle/>
        <a:p>
          <a:r>
            <a:rPr lang="en-US" dirty="0">
              <a:latin typeface="Cooper Black" panose="0208090404030B020404" pitchFamily="18" charset="0"/>
            </a:rPr>
            <a:t>PERF</a:t>
          </a:r>
        </a:p>
      </dgm:t>
    </dgm:pt>
    <dgm:pt modelId="{6F606097-D8FB-43AF-BA6D-F195D17B3A80}" type="parTrans" cxnId="{07FA574D-E1F5-4FF9-BEBE-F992F3B6D118}">
      <dgm:prSet/>
      <dgm:spPr/>
      <dgm:t>
        <a:bodyPr/>
        <a:lstStyle/>
        <a:p>
          <a:endParaRPr lang="en-US"/>
        </a:p>
      </dgm:t>
    </dgm:pt>
    <dgm:pt modelId="{3F51525E-6709-4716-BD00-5A8BDB7768BF}" type="sibTrans" cxnId="{07FA574D-E1F5-4FF9-BEBE-F992F3B6D118}">
      <dgm:prSet/>
      <dgm:spPr/>
      <dgm:t>
        <a:bodyPr/>
        <a:lstStyle/>
        <a:p>
          <a:endParaRPr lang="en-US"/>
        </a:p>
      </dgm:t>
    </dgm:pt>
    <dgm:pt modelId="{33EFAC91-73A2-4A98-9B33-A83A90C0AB0C}">
      <dgm:prSet phldrT="[Text]"/>
      <dgm:spPr>
        <a:ln>
          <a:solidFill>
            <a:schemeClr val="tx1"/>
          </a:solidFill>
        </a:ln>
      </dgm:spPr>
      <dgm:t>
        <a:bodyPr/>
        <a:lstStyle/>
        <a:p>
          <a:r>
            <a:rPr lang="en-US" dirty="0">
              <a:latin typeface="Cooper Black" panose="0208090404030B020404" pitchFamily="18" charset="0"/>
            </a:rPr>
            <a:t>STAGE</a:t>
          </a:r>
        </a:p>
      </dgm:t>
    </dgm:pt>
    <dgm:pt modelId="{91A73A7C-00A4-4C00-94B2-25A6CBB15B3E}" type="parTrans" cxnId="{8B9403E4-2368-410A-8152-DBA14DC501B7}">
      <dgm:prSet/>
      <dgm:spPr/>
      <dgm:t>
        <a:bodyPr/>
        <a:lstStyle/>
        <a:p>
          <a:endParaRPr lang="en-US"/>
        </a:p>
      </dgm:t>
    </dgm:pt>
    <dgm:pt modelId="{87C05AAA-FBEB-4459-827D-0743720BDAC0}" type="sibTrans" cxnId="{8B9403E4-2368-410A-8152-DBA14DC501B7}">
      <dgm:prSet/>
      <dgm:spPr/>
      <dgm:t>
        <a:bodyPr/>
        <a:lstStyle/>
        <a:p>
          <a:endParaRPr lang="en-US"/>
        </a:p>
      </dgm:t>
    </dgm:pt>
    <dgm:pt modelId="{D73E8DD8-E20B-4DB6-A380-9924B511989F}">
      <dgm:prSet phldrT="[Text]"/>
      <dgm:spPr>
        <a:ln>
          <a:solidFill>
            <a:schemeClr val="tx1"/>
          </a:solidFill>
        </a:ln>
      </dgm:spPr>
      <dgm:t>
        <a:bodyPr/>
        <a:lstStyle/>
        <a:p>
          <a:r>
            <a:rPr lang="en-US" dirty="0">
              <a:latin typeface="Cooper Black" panose="0208090404030B020404" pitchFamily="18" charset="0"/>
            </a:rPr>
            <a:t>PROD</a:t>
          </a:r>
        </a:p>
      </dgm:t>
    </dgm:pt>
    <dgm:pt modelId="{AB88D1E6-ADF6-45CD-8D69-3C1967197CE7}" type="parTrans" cxnId="{3A211E88-6E31-4D1C-AE7E-A10229F26E9B}">
      <dgm:prSet/>
      <dgm:spPr/>
      <dgm:t>
        <a:bodyPr/>
        <a:lstStyle/>
        <a:p>
          <a:endParaRPr lang="en-US"/>
        </a:p>
      </dgm:t>
    </dgm:pt>
    <dgm:pt modelId="{D2ACF5A5-94FF-4DC9-8DF2-3E8F94A2B609}" type="sibTrans" cxnId="{3A211E88-6E31-4D1C-AE7E-A10229F26E9B}">
      <dgm:prSet/>
      <dgm:spPr/>
      <dgm:t>
        <a:bodyPr/>
        <a:lstStyle/>
        <a:p>
          <a:endParaRPr lang="en-US"/>
        </a:p>
      </dgm:t>
    </dgm:pt>
    <dgm:pt modelId="{B9C92BAA-8E6C-433F-9C78-96435A1F71F2}" type="pres">
      <dgm:prSet presAssocID="{413DA6B0-53C2-4128-922F-4FB5B7E3B3D7}" presName="Name0" presStyleCnt="0">
        <dgm:presLayoutVars>
          <dgm:dir/>
          <dgm:resizeHandles val="exact"/>
        </dgm:presLayoutVars>
      </dgm:prSet>
      <dgm:spPr/>
    </dgm:pt>
    <dgm:pt modelId="{07840837-A6C8-4A7E-8AA8-04CC5FCC7924}" type="pres">
      <dgm:prSet presAssocID="{E63FD931-334E-4936-A698-81C953BAE6BC}" presName="composite" presStyleCnt="0"/>
      <dgm:spPr/>
    </dgm:pt>
    <dgm:pt modelId="{FBA46C1F-60C2-4017-BDA6-96DB56608F20}" type="pres">
      <dgm:prSet presAssocID="{E63FD931-334E-4936-A698-81C953BAE6BC}" presName="bgChev" presStyleLbl="node1" presStyleIdx="0" presStyleCnt="5"/>
      <dgm:spPr>
        <a:solidFill>
          <a:srgbClr val="C00000"/>
        </a:solidFill>
      </dgm:spPr>
    </dgm:pt>
    <dgm:pt modelId="{DEB397A9-4814-4A6D-85EE-EB910A5308CB}" type="pres">
      <dgm:prSet presAssocID="{E63FD931-334E-4936-A698-81C953BAE6BC}" presName="txNode" presStyleLbl="fgAcc1" presStyleIdx="0" presStyleCnt="5">
        <dgm:presLayoutVars>
          <dgm:bulletEnabled val="1"/>
        </dgm:presLayoutVars>
      </dgm:prSet>
      <dgm:spPr/>
    </dgm:pt>
    <dgm:pt modelId="{633503FF-5DDB-4290-928A-EF10B9A4C9A1}" type="pres">
      <dgm:prSet presAssocID="{8863AF0D-5DAF-479D-BDB4-16383D2AA9B6}" presName="compositeSpace" presStyleCnt="0"/>
      <dgm:spPr/>
    </dgm:pt>
    <dgm:pt modelId="{93F29AD7-249A-4444-9E43-64396590A915}" type="pres">
      <dgm:prSet presAssocID="{9334E845-0A7C-483D-A9BF-A61378522EA9}" presName="composite" presStyleCnt="0"/>
      <dgm:spPr/>
    </dgm:pt>
    <dgm:pt modelId="{E73A7DAE-0895-4100-A1C5-FCFFA2DA25C2}" type="pres">
      <dgm:prSet presAssocID="{9334E845-0A7C-483D-A9BF-A61378522EA9}" presName="bgChev" presStyleLbl="node1" presStyleIdx="1" presStyleCnt="5"/>
      <dgm:spPr>
        <a:solidFill>
          <a:srgbClr val="BA4612"/>
        </a:solidFill>
      </dgm:spPr>
    </dgm:pt>
    <dgm:pt modelId="{F7889FCC-D25B-4210-A666-0D0F2ECDFC1F}" type="pres">
      <dgm:prSet presAssocID="{9334E845-0A7C-483D-A9BF-A61378522EA9}" presName="txNode" presStyleLbl="fgAcc1" presStyleIdx="1" presStyleCnt="5">
        <dgm:presLayoutVars>
          <dgm:bulletEnabled val="1"/>
        </dgm:presLayoutVars>
      </dgm:prSet>
      <dgm:spPr/>
    </dgm:pt>
    <dgm:pt modelId="{CD9B6AA9-5214-4D18-A0DE-2DB9E22A3DC5}" type="pres">
      <dgm:prSet presAssocID="{8B50464A-4B4C-436D-AB30-5BFA8EFD369A}" presName="compositeSpace" presStyleCnt="0"/>
      <dgm:spPr/>
    </dgm:pt>
    <dgm:pt modelId="{B08E0F44-A36C-4E67-A7ED-88BC2D2FF1F1}" type="pres">
      <dgm:prSet presAssocID="{94AE59C3-5768-4AF5-B88A-7BE66DAF47C4}" presName="composite" presStyleCnt="0"/>
      <dgm:spPr/>
    </dgm:pt>
    <dgm:pt modelId="{D54A6BF3-58EB-4438-9257-1946F42232BB}" type="pres">
      <dgm:prSet presAssocID="{94AE59C3-5768-4AF5-B88A-7BE66DAF47C4}" presName="bgChev" presStyleLbl="node1" presStyleIdx="2" presStyleCnt="5"/>
      <dgm:spPr>
        <a:solidFill>
          <a:srgbClr val="FFC000"/>
        </a:solidFill>
      </dgm:spPr>
    </dgm:pt>
    <dgm:pt modelId="{75FE0541-D593-4457-AC72-758AD61542C6}" type="pres">
      <dgm:prSet presAssocID="{94AE59C3-5768-4AF5-B88A-7BE66DAF47C4}" presName="txNode" presStyleLbl="fgAcc1" presStyleIdx="2" presStyleCnt="5">
        <dgm:presLayoutVars>
          <dgm:bulletEnabled val="1"/>
        </dgm:presLayoutVars>
      </dgm:prSet>
      <dgm:spPr/>
    </dgm:pt>
    <dgm:pt modelId="{89B2A846-73E5-4768-8DE5-E27B60DC24EA}" type="pres">
      <dgm:prSet presAssocID="{3F51525E-6709-4716-BD00-5A8BDB7768BF}" presName="compositeSpace" presStyleCnt="0"/>
      <dgm:spPr/>
    </dgm:pt>
    <dgm:pt modelId="{5D971F16-CE78-48BE-A2C5-53B2982D0DDC}" type="pres">
      <dgm:prSet presAssocID="{33EFAC91-73A2-4A98-9B33-A83A90C0AB0C}" presName="composite" presStyleCnt="0"/>
      <dgm:spPr/>
    </dgm:pt>
    <dgm:pt modelId="{471BD7EA-D777-4099-ADE4-91F46D10C2D0}" type="pres">
      <dgm:prSet presAssocID="{33EFAC91-73A2-4A98-9B33-A83A90C0AB0C}" presName="bgChev" presStyleLbl="node1" presStyleIdx="3" presStyleCnt="5"/>
      <dgm:spPr>
        <a:solidFill>
          <a:srgbClr val="92D050"/>
        </a:solidFill>
      </dgm:spPr>
    </dgm:pt>
    <dgm:pt modelId="{6B63AF22-8395-4257-ADD5-03551CC11C36}" type="pres">
      <dgm:prSet presAssocID="{33EFAC91-73A2-4A98-9B33-A83A90C0AB0C}" presName="txNode" presStyleLbl="fgAcc1" presStyleIdx="3" presStyleCnt="5">
        <dgm:presLayoutVars>
          <dgm:bulletEnabled val="1"/>
        </dgm:presLayoutVars>
      </dgm:prSet>
      <dgm:spPr/>
    </dgm:pt>
    <dgm:pt modelId="{390B3558-482E-47AF-887B-8BC927181E1A}" type="pres">
      <dgm:prSet presAssocID="{87C05AAA-FBEB-4459-827D-0743720BDAC0}" presName="compositeSpace" presStyleCnt="0"/>
      <dgm:spPr/>
    </dgm:pt>
    <dgm:pt modelId="{2B63B24D-B696-4B30-9C15-0A2FBBA0FC07}" type="pres">
      <dgm:prSet presAssocID="{D73E8DD8-E20B-4DB6-A380-9924B511989F}" presName="composite" presStyleCnt="0"/>
      <dgm:spPr/>
    </dgm:pt>
    <dgm:pt modelId="{DFEA1484-435F-479C-BFA5-08269C4B68E6}" type="pres">
      <dgm:prSet presAssocID="{D73E8DD8-E20B-4DB6-A380-9924B511989F}" presName="bgChev" presStyleLbl="node1" presStyleIdx="4" presStyleCnt="5"/>
      <dgm:spPr/>
    </dgm:pt>
    <dgm:pt modelId="{958D8041-6325-4950-946F-33F0A1A1C604}" type="pres">
      <dgm:prSet presAssocID="{D73E8DD8-E20B-4DB6-A380-9924B511989F}" presName="txNode" presStyleLbl="fgAcc1" presStyleIdx="4" presStyleCnt="5">
        <dgm:presLayoutVars>
          <dgm:bulletEnabled val="1"/>
        </dgm:presLayoutVars>
      </dgm:prSet>
      <dgm:spPr/>
    </dgm:pt>
  </dgm:ptLst>
  <dgm:cxnLst>
    <dgm:cxn modelId="{55A84C20-CBCB-4F42-9EA9-521A638A80E4}" type="presOf" srcId="{33EFAC91-73A2-4A98-9B33-A83A90C0AB0C}" destId="{6B63AF22-8395-4257-ADD5-03551CC11C36}" srcOrd="0" destOrd="0" presId="urn:microsoft.com/office/officeart/2005/8/layout/chevronAccent+Icon"/>
    <dgm:cxn modelId="{9FD44147-4D3F-4B73-B752-96A661C402AB}" srcId="{413DA6B0-53C2-4128-922F-4FB5B7E3B3D7}" destId="{9334E845-0A7C-483D-A9BF-A61378522EA9}" srcOrd="1" destOrd="0" parTransId="{C759573D-2655-4B81-8BB2-DC64999AC54A}" sibTransId="{8B50464A-4B4C-436D-AB30-5BFA8EFD369A}"/>
    <dgm:cxn modelId="{CEC5C74A-9A57-4308-9D7B-86CC9D52C7E4}" type="presOf" srcId="{9334E845-0A7C-483D-A9BF-A61378522EA9}" destId="{F7889FCC-D25B-4210-A666-0D0F2ECDFC1F}" srcOrd="0" destOrd="0" presId="urn:microsoft.com/office/officeart/2005/8/layout/chevronAccent+Icon"/>
    <dgm:cxn modelId="{094BDE6C-77AF-416D-9467-2F1B8879DDC1}" type="presOf" srcId="{E63FD931-334E-4936-A698-81C953BAE6BC}" destId="{DEB397A9-4814-4A6D-85EE-EB910A5308CB}" srcOrd="0" destOrd="0" presId="urn:microsoft.com/office/officeart/2005/8/layout/chevronAccent+Icon"/>
    <dgm:cxn modelId="{07FA574D-E1F5-4FF9-BEBE-F992F3B6D118}" srcId="{413DA6B0-53C2-4128-922F-4FB5B7E3B3D7}" destId="{94AE59C3-5768-4AF5-B88A-7BE66DAF47C4}" srcOrd="2" destOrd="0" parTransId="{6F606097-D8FB-43AF-BA6D-F195D17B3A80}" sibTransId="{3F51525E-6709-4716-BD00-5A8BDB7768BF}"/>
    <dgm:cxn modelId="{3A211E88-6E31-4D1C-AE7E-A10229F26E9B}" srcId="{413DA6B0-53C2-4128-922F-4FB5B7E3B3D7}" destId="{D73E8DD8-E20B-4DB6-A380-9924B511989F}" srcOrd="4" destOrd="0" parTransId="{AB88D1E6-ADF6-45CD-8D69-3C1967197CE7}" sibTransId="{D2ACF5A5-94FF-4DC9-8DF2-3E8F94A2B609}"/>
    <dgm:cxn modelId="{67FD5F89-AC44-473E-936F-D7D771EED47A}" srcId="{413DA6B0-53C2-4128-922F-4FB5B7E3B3D7}" destId="{E63FD931-334E-4936-A698-81C953BAE6BC}" srcOrd="0" destOrd="0" parTransId="{064B73D9-DAC3-44FF-8029-7FB5F9AD069E}" sibTransId="{8863AF0D-5DAF-479D-BDB4-16383D2AA9B6}"/>
    <dgm:cxn modelId="{E78255B6-3217-44F1-93D4-879A059E1307}" type="presOf" srcId="{94AE59C3-5768-4AF5-B88A-7BE66DAF47C4}" destId="{75FE0541-D593-4457-AC72-758AD61542C6}" srcOrd="0" destOrd="0" presId="urn:microsoft.com/office/officeart/2005/8/layout/chevronAccent+Icon"/>
    <dgm:cxn modelId="{FC9806D5-5B98-4DAA-9444-F6A94FC917F6}" type="presOf" srcId="{413DA6B0-53C2-4128-922F-4FB5B7E3B3D7}" destId="{B9C92BAA-8E6C-433F-9C78-96435A1F71F2}" srcOrd="0" destOrd="0" presId="urn:microsoft.com/office/officeart/2005/8/layout/chevronAccent+Icon"/>
    <dgm:cxn modelId="{E54A45D5-4D9C-40AE-88D4-49520DA9F4BE}" type="presOf" srcId="{D73E8DD8-E20B-4DB6-A380-9924B511989F}" destId="{958D8041-6325-4950-946F-33F0A1A1C604}" srcOrd="0" destOrd="0" presId="urn:microsoft.com/office/officeart/2005/8/layout/chevronAccent+Icon"/>
    <dgm:cxn modelId="{8B9403E4-2368-410A-8152-DBA14DC501B7}" srcId="{413DA6B0-53C2-4128-922F-4FB5B7E3B3D7}" destId="{33EFAC91-73A2-4A98-9B33-A83A90C0AB0C}" srcOrd="3" destOrd="0" parTransId="{91A73A7C-00A4-4C00-94B2-25A6CBB15B3E}" sibTransId="{87C05AAA-FBEB-4459-827D-0743720BDAC0}"/>
    <dgm:cxn modelId="{9FA974A0-9260-4B1F-B601-68E6B8DB6762}" type="presParOf" srcId="{B9C92BAA-8E6C-433F-9C78-96435A1F71F2}" destId="{07840837-A6C8-4A7E-8AA8-04CC5FCC7924}" srcOrd="0" destOrd="0" presId="urn:microsoft.com/office/officeart/2005/8/layout/chevronAccent+Icon"/>
    <dgm:cxn modelId="{538A20D2-A99E-4660-BD82-742818AF6976}" type="presParOf" srcId="{07840837-A6C8-4A7E-8AA8-04CC5FCC7924}" destId="{FBA46C1F-60C2-4017-BDA6-96DB56608F20}" srcOrd="0" destOrd="0" presId="urn:microsoft.com/office/officeart/2005/8/layout/chevronAccent+Icon"/>
    <dgm:cxn modelId="{2AEB6B44-3126-4A9F-9D4B-F3AA599B7CA7}" type="presParOf" srcId="{07840837-A6C8-4A7E-8AA8-04CC5FCC7924}" destId="{DEB397A9-4814-4A6D-85EE-EB910A5308CB}" srcOrd="1" destOrd="0" presId="urn:microsoft.com/office/officeart/2005/8/layout/chevronAccent+Icon"/>
    <dgm:cxn modelId="{F87F7ADC-4AD2-47CA-86FA-1D482D7C168D}" type="presParOf" srcId="{B9C92BAA-8E6C-433F-9C78-96435A1F71F2}" destId="{633503FF-5DDB-4290-928A-EF10B9A4C9A1}" srcOrd="1" destOrd="0" presId="urn:microsoft.com/office/officeart/2005/8/layout/chevronAccent+Icon"/>
    <dgm:cxn modelId="{364D9AE1-EF1E-47EE-9FA7-F4A885F98A5C}" type="presParOf" srcId="{B9C92BAA-8E6C-433F-9C78-96435A1F71F2}" destId="{93F29AD7-249A-4444-9E43-64396590A915}" srcOrd="2" destOrd="0" presId="urn:microsoft.com/office/officeart/2005/8/layout/chevronAccent+Icon"/>
    <dgm:cxn modelId="{E0090D75-0E4C-4552-A803-098C3809AD75}" type="presParOf" srcId="{93F29AD7-249A-4444-9E43-64396590A915}" destId="{E73A7DAE-0895-4100-A1C5-FCFFA2DA25C2}" srcOrd="0" destOrd="0" presId="urn:microsoft.com/office/officeart/2005/8/layout/chevronAccent+Icon"/>
    <dgm:cxn modelId="{AEA15191-A6A3-4A98-989D-57121AA5B93D}" type="presParOf" srcId="{93F29AD7-249A-4444-9E43-64396590A915}" destId="{F7889FCC-D25B-4210-A666-0D0F2ECDFC1F}" srcOrd="1" destOrd="0" presId="urn:microsoft.com/office/officeart/2005/8/layout/chevronAccent+Icon"/>
    <dgm:cxn modelId="{AEB8E646-64AD-4069-85D4-247BB576A265}" type="presParOf" srcId="{B9C92BAA-8E6C-433F-9C78-96435A1F71F2}" destId="{CD9B6AA9-5214-4D18-A0DE-2DB9E22A3DC5}" srcOrd="3" destOrd="0" presId="urn:microsoft.com/office/officeart/2005/8/layout/chevronAccent+Icon"/>
    <dgm:cxn modelId="{315C6F82-6211-447B-9555-0468D6BB87B6}" type="presParOf" srcId="{B9C92BAA-8E6C-433F-9C78-96435A1F71F2}" destId="{B08E0F44-A36C-4E67-A7ED-88BC2D2FF1F1}" srcOrd="4" destOrd="0" presId="urn:microsoft.com/office/officeart/2005/8/layout/chevronAccent+Icon"/>
    <dgm:cxn modelId="{9B38D454-9566-47E8-BECC-70D3E7FC7C4B}" type="presParOf" srcId="{B08E0F44-A36C-4E67-A7ED-88BC2D2FF1F1}" destId="{D54A6BF3-58EB-4438-9257-1946F42232BB}" srcOrd="0" destOrd="0" presId="urn:microsoft.com/office/officeart/2005/8/layout/chevronAccent+Icon"/>
    <dgm:cxn modelId="{95C72399-6104-46B4-86F9-44A977634003}" type="presParOf" srcId="{B08E0F44-A36C-4E67-A7ED-88BC2D2FF1F1}" destId="{75FE0541-D593-4457-AC72-758AD61542C6}" srcOrd="1" destOrd="0" presId="urn:microsoft.com/office/officeart/2005/8/layout/chevronAccent+Icon"/>
    <dgm:cxn modelId="{B8447C45-23DC-49D6-A1D2-0F49F96C6DED}" type="presParOf" srcId="{B9C92BAA-8E6C-433F-9C78-96435A1F71F2}" destId="{89B2A846-73E5-4768-8DE5-E27B60DC24EA}" srcOrd="5" destOrd="0" presId="urn:microsoft.com/office/officeart/2005/8/layout/chevronAccent+Icon"/>
    <dgm:cxn modelId="{7BA6387A-BD98-4AD3-BF28-53D4A72D3767}" type="presParOf" srcId="{B9C92BAA-8E6C-433F-9C78-96435A1F71F2}" destId="{5D971F16-CE78-48BE-A2C5-53B2982D0DDC}" srcOrd="6" destOrd="0" presId="urn:microsoft.com/office/officeart/2005/8/layout/chevronAccent+Icon"/>
    <dgm:cxn modelId="{5149DEB3-D5DA-477E-AC5E-ACF40EA221B1}" type="presParOf" srcId="{5D971F16-CE78-48BE-A2C5-53B2982D0DDC}" destId="{471BD7EA-D777-4099-ADE4-91F46D10C2D0}" srcOrd="0" destOrd="0" presId="urn:microsoft.com/office/officeart/2005/8/layout/chevronAccent+Icon"/>
    <dgm:cxn modelId="{DD86F8FE-2238-4134-82E3-D556EAF8C1C3}" type="presParOf" srcId="{5D971F16-CE78-48BE-A2C5-53B2982D0DDC}" destId="{6B63AF22-8395-4257-ADD5-03551CC11C36}" srcOrd="1" destOrd="0" presId="urn:microsoft.com/office/officeart/2005/8/layout/chevronAccent+Icon"/>
    <dgm:cxn modelId="{F30998A3-24E1-47FC-AE46-EE2F3B251CB9}" type="presParOf" srcId="{B9C92BAA-8E6C-433F-9C78-96435A1F71F2}" destId="{390B3558-482E-47AF-887B-8BC927181E1A}" srcOrd="7" destOrd="0" presId="urn:microsoft.com/office/officeart/2005/8/layout/chevronAccent+Icon"/>
    <dgm:cxn modelId="{8B416000-4898-435B-9EBE-E60618547D7F}" type="presParOf" srcId="{B9C92BAA-8E6C-433F-9C78-96435A1F71F2}" destId="{2B63B24D-B696-4B30-9C15-0A2FBBA0FC07}" srcOrd="8" destOrd="0" presId="urn:microsoft.com/office/officeart/2005/8/layout/chevronAccent+Icon"/>
    <dgm:cxn modelId="{F44D1EF0-3821-4EFF-B182-F1D22114B63E}" type="presParOf" srcId="{2B63B24D-B696-4B30-9C15-0A2FBBA0FC07}" destId="{DFEA1484-435F-479C-BFA5-08269C4B68E6}" srcOrd="0" destOrd="0" presId="urn:microsoft.com/office/officeart/2005/8/layout/chevronAccent+Icon"/>
    <dgm:cxn modelId="{8477E4F3-EACF-4CFF-BD96-61B3569F52B5}" type="presParOf" srcId="{2B63B24D-B696-4B30-9C15-0A2FBBA0FC07}" destId="{958D8041-6325-4950-946F-33F0A1A1C604}"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46C1F-60C2-4017-BDA6-96DB56608F20}">
      <dsp:nvSpPr>
        <dsp:cNvPr id="0" name=""/>
        <dsp:cNvSpPr/>
      </dsp:nvSpPr>
      <dsp:spPr>
        <a:xfrm>
          <a:off x="958" y="90412"/>
          <a:ext cx="1072901" cy="414140"/>
        </a:xfrm>
        <a:prstGeom prst="chevron">
          <a:avLst>
            <a:gd name="adj" fmla="val 4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B397A9-4814-4A6D-85EE-EB910A5308CB}">
      <dsp:nvSpPr>
        <dsp:cNvPr id="0" name=""/>
        <dsp:cNvSpPr/>
      </dsp:nvSpPr>
      <dsp:spPr>
        <a:xfrm>
          <a:off x="28706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DEV</a:t>
          </a:r>
        </a:p>
      </dsp:txBody>
      <dsp:txXfrm>
        <a:off x="299195" y="206077"/>
        <a:ext cx="881746" cy="389880"/>
      </dsp:txXfrm>
    </dsp:sp>
    <dsp:sp modelId="{E73A7DAE-0895-4100-A1C5-FCFFA2DA25C2}">
      <dsp:nvSpPr>
        <dsp:cNvPr id="0" name=""/>
        <dsp:cNvSpPr/>
      </dsp:nvSpPr>
      <dsp:spPr>
        <a:xfrm>
          <a:off x="1226450" y="90412"/>
          <a:ext cx="1072901" cy="414140"/>
        </a:xfrm>
        <a:prstGeom prst="chevron">
          <a:avLst>
            <a:gd name="adj" fmla="val 40000"/>
          </a:avLst>
        </a:prstGeom>
        <a:solidFill>
          <a:srgbClr val="BA46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89FCC-D25B-4210-A666-0D0F2ECDFC1F}">
      <dsp:nvSpPr>
        <dsp:cNvPr id="0" name=""/>
        <dsp:cNvSpPr/>
      </dsp:nvSpPr>
      <dsp:spPr>
        <a:xfrm>
          <a:off x="1512558"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QA</a:t>
          </a:r>
        </a:p>
      </dsp:txBody>
      <dsp:txXfrm>
        <a:off x="1524688" y="206077"/>
        <a:ext cx="881746" cy="389880"/>
      </dsp:txXfrm>
    </dsp:sp>
    <dsp:sp modelId="{D54A6BF3-58EB-4438-9257-1946F42232BB}">
      <dsp:nvSpPr>
        <dsp:cNvPr id="0" name=""/>
        <dsp:cNvSpPr/>
      </dsp:nvSpPr>
      <dsp:spPr>
        <a:xfrm>
          <a:off x="2451943" y="90412"/>
          <a:ext cx="1072901" cy="414140"/>
        </a:xfrm>
        <a:prstGeom prst="chevron">
          <a:avLst>
            <a:gd name="adj" fmla="val 4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E0541-D593-4457-AC72-758AD61542C6}">
      <dsp:nvSpPr>
        <dsp:cNvPr id="0" name=""/>
        <dsp:cNvSpPr/>
      </dsp:nvSpPr>
      <dsp:spPr>
        <a:xfrm>
          <a:off x="2738050"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PERF</a:t>
          </a:r>
        </a:p>
      </dsp:txBody>
      <dsp:txXfrm>
        <a:off x="2750180" y="206077"/>
        <a:ext cx="881746" cy="389880"/>
      </dsp:txXfrm>
    </dsp:sp>
    <dsp:sp modelId="{471BD7EA-D777-4099-ADE4-91F46D10C2D0}">
      <dsp:nvSpPr>
        <dsp:cNvPr id="0" name=""/>
        <dsp:cNvSpPr/>
      </dsp:nvSpPr>
      <dsp:spPr>
        <a:xfrm>
          <a:off x="3677435" y="90412"/>
          <a:ext cx="1072901" cy="414140"/>
        </a:xfrm>
        <a:prstGeom prst="chevron">
          <a:avLst>
            <a:gd name="adj" fmla="val 4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3AF22-8395-4257-ADD5-03551CC11C36}">
      <dsp:nvSpPr>
        <dsp:cNvPr id="0" name=""/>
        <dsp:cNvSpPr/>
      </dsp:nvSpPr>
      <dsp:spPr>
        <a:xfrm>
          <a:off x="3963543"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STAGE</a:t>
          </a:r>
        </a:p>
      </dsp:txBody>
      <dsp:txXfrm>
        <a:off x="3975673" y="206077"/>
        <a:ext cx="881746" cy="389880"/>
      </dsp:txXfrm>
    </dsp:sp>
    <dsp:sp modelId="{DFEA1484-435F-479C-BFA5-08269C4B68E6}">
      <dsp:nvSpPr>
        <dsp:cNvPr id="0" name=""/>
        <dsp:cNvSpPr/>
      </dsp:nvSpPr>
      <dsp:spPr>
        <a:xfrm>
          <a:off x="4902928" y="90412"/>
          <a:ext cx="1072901" cy="41414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D8041-6325-4950-946F-33F0A1A1C604}">
      <dsp:nvSpPr>
        <dsp:cNvPr id="0" name=""/>
        <dsp:cNvSpPr/>
      </dsp:nvSpPr>
      <dsp:spPr>
        <a:xfrm>
          <a:off x="518903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PROD</a:t>
          </a:r>
        </a:p>
      </dsp:txBody>
      <dsp:txXfrm>
        <a:off x="5201165" y="206077"/>
        <a:ext cx="881746" cy="389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8/30/2021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30.8.2021</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ulesoft.com/resources/api/what-is-an-api"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upwork.com/hiring/development/intro-to-apis-what-is-an-api/"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a:t>
            </a:fld>
            <a:endParaRPr lang="en-US" dirty="0"/>
          </a:p>
        </p:txBody>
      </p:sp>
    </p:spTree>
    <p:extLst>
      <p:ext uri="{BB962C8B-B14F-4D97-AF65-F5344CB8AC3E}">
        <p14:creationId xmlns:p14="http://schemas.microsoft.com/office/powerpoint/2010/main" val="210154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35</a:t>
            </a:fld>
            <a:endParaRPr lang="en-US"/>
          </a:p>
        </p:txBody>
      </p:sp>
    </p:spTree>
    <p:extLst>
      <p:ext uri="{BB962C8B-B14F-4D97-AF65-F5344CB8AC3E}">
        <p14:creationId xmlns:p14="http://schemas.microsoft.com/office/powerpoint/2010/main" val="184436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36</a:t>
            </a:fld>
            <a:endParaRPr lang="en-US"/>
          </a:p>
        </p:txBody>
      </p:sp>
    </p:spTree>
    <p:extLst>
      <p:ext uri="{BB962C8B-B14F-4D97-AF65-F5344CB8AC3E}">
        <p14:creationId xmlns:p14="http://schemas.microsoft.com/office/powerpoint/2010/main" val="191797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37</a:t>
            </a:fld>
            <a:endParaRPr lang="en-US"/>
          </a:p>
        </p:txBody>
      </p:sp>
    </p:spTree>
    <p:extLst>
      <p:ext uri="{BB962C8B-B14F-4D97-AF65-F5344CB8AC3E}">
        <p14:creationId xmlns:p14="http://schemas.microsoft.com/office/powerpoint/2010/main" val="160527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38</a:t>
            </a:fld>
            <a:endParaRPr lang="en-US"/>
          </a:p>
        </p:txBody>
      </p:sp>
    </p:spTree>
    <p:extLst>
      <p:ext uri="{BB962C8B-B14F-4D97-AF65-F5344CB8AC3E}">
        <p14:creationId xmlns:p14="http://schemas.microsoft.com/office/powerpoint/2010/main" val="198929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39</a:t>
            </a:fld>
            <a:endParaRPr lang="en-US"/>
          </a:p>
        </p:txBody>
      </p:sp>
    </p:spTree>
    <p:extLst>
      <p:ext uri="{BB962C8B-B14F-4D97-AF65-F5344CB8AC3E}">
        <p14:creationId xmlns:p14="http://schemas.microsoft.com/office/powerpoint/2010/main" val="200373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40</a:t>
            </a:fld>
            <a:endParaRPr lang="en-US"/>
          </a:p>
        </p:txBody>
      </p:sp>
    </p:spTree>
    <p:extLst>
      <p:ext uri="{BB962C8B-B14F-4D97-AF65-F5344CB8AC3E}">
        <p14:creationId xmlns:p14="http://schemas.microsoft.com/office/powerpoint/2010/main" val="364718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41</a:t>
            </a:fld>
            <a:endParaRPr lang="en-US"/>
          </a:p>
        </p:txBody>
      </p:sp>
    </p:spTree>
    <p:extLst>
      <p:ext uri="{BB962C8B-B14F-4D97-AF65-F5344CB8AC3E}">
        <p14:creationId xmlns:p14="http://schemas.microsoft.com/office/powerpoint/2010/main" val="43699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42</a:t>
            </a:fld>
            <a:endParaRPr lang="en-US"/>
          </a:p>
        </p:txBody>
      </p:sp>
    </p:spTree>
    <p:extLst>
      <p:ext uri="{BB962C8B-B14F-4D97-AF65-F5344CB8AC3E}">
        <p14:creationId xmlns:p14="http://schemas.microsoft.com/office/powerpoint/2010/main" val="425489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43</a:t>
            </a:fld>
            <a:endParaRPr lang="en-US"/>
          </a:p>
        </p:txBody>
      </p:sp>
    </p:spTree>
    <p:extLst>
      <p:ext uri="{BB962C8B-B14F-4D97-AF65-F5344CB8AC3E}">
        <p14:creationId xmlns:p14="http://schemas.microsoft.com/office/powerpoint/2010/main" val="31377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44</a:t>
            </a:fld>
            <a:endParaRPr lang="en-US"/>
          </a:p>
        </p:txBody>
      </p:sp>
    </p:spTree>
    <p:extLst>
      <p:ext uri="{BB962C8B-B14F-4D97-AF65-F5344CB8AC3E}">
        <p14:creationId xmlns:p14="http://schemas.microsoft.com/office/powerpoint/2010/main" val="305661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API?</a:t>
            </a:r>
          </a:p>
          <a:p>
            <a:r>
              <a:rPr lang="en-US" dirty="0">
                <a:hlinkClick r:id="rId3"/>
              </a:rPr>
              <a:t>https://www.mulesoft.com/resources/api/what-is-an-api</a:t>
            </a:r>
            <a:endParaRPr lang="en-US" dirty="0"/>
          </a:p>
          <a:p>
            <a:r>
              <a:rPr lang="en-US" dirty="0">
                <a:hlinkClick r:id="rId4"/>
              </a:rPr>
              <a:t>https://www.upwork.com/hiring/development/intro-to-apis-what-is-an-api/</a:t>
            </a:r>
            <a:endParaRPr lang="en-US" dirty="0"/>
          </a:p>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14</a:t>
            </a:fld>
            <a:endParaRPr lang="en-US" dirty="0"/>
          </a:p>
        </p:txBody>
      </p:sp>
    </p:spTree>
    <p:extLst>
      <p:ext uri="{BB962C8B-B14F-4D97-AF65-F5344CB8AC3E}">
        <p14:creationId xmlns:p14="http://schemas.microsoft.com/office/powerpoint/2010/main" val="280237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45</a:t>
            </a:fld>
            <a:endParaRPr lang="en-US"/>
          </a:p>
        </p:txBody>
      </p:sp>
    </p:spTree>
    <p:extLst>
      <p:ext uri="{BB962C8B-B14F-4D97-AF65-F5344CB8AC3E}">
        <p14:creationId xmlns:p14="http://schemas.microsoft.com/office/powerpoint/2010/main" val="1106157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46</a:t>
            </a:fld>
            <a:endParaRPr lang="en-US"/>
          </a:p>
        </p:txBody>
      </p:sp>
    </p:spTree>
    <p:extLst>
      <p:ext uri="{BB962C8B-B14F-4D97-AF65-F5344CB8AC3E}">
        <p14:creationId xmlns:p14="http://schemas.microsoft.com/office/powerpoint/2010/main" val="120288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47</a:t>
            </a:fld>
            <a:endParaRPr lang="en-US"/>
          </a:p>
        </p:txBody>
      </p:sp>
    </p:spTree>
    <p:extLst>
      <p:ext uri="{BB962C8B-B14F-4D97-AF65-F5344CB8AC3E}">
        <p14:creationId xmlns:p14="http://schemas.microsoft.com/office/powerpoint/2010/main" val="173485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48</a:t>
            </a:fld>
            <a:endParaRPr lang="en-US"/>
          </a:p>
        </p:txBody>
      </p:sp>
    </p:spTree>
    <p:extLst>
      <p:ext uri="{BB962C8B-B14F-4D97-AF65-F5344CB8AC3E}">
        <p14:creationId xmlns:p14="http://schemas.microsoft.com/office/powerpoint/2010/main" val="375117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49</a:t>
            </a:fld>
            <a:endParaRPr lang="en-US"/>
          </a:p>
        </p:txBody>
      </p:sp>
    </p:spTree>
    <p:extLst>
      <p:ext uri="{BB962C8B-B14F-4D97-AF65-F5344CB8AC3E}">
        <p14:creationId xmlns:p14="http://schemas.microsoft.com/office/powerpoint/2010/main" val="3043483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50</a:t>
            </a:fld>
            <a:endParaRPr lang="en-US"/>
          </a:p>
        </p:txBody>
      </p:sp>
    </p:spTree>
    <p:extLst>
      <p:ext uri="{BB962C8B-B14F-4D97-AF65-F5344CB8AC3E}">
        <p14:creationId xmlns:p14="http://schemas.microsoft.com/office/powerpoint/2010/main" val="392837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53</a:t>
            </a:fld>
            <a:endParaRPr lang="en-US"/>
          </a:p>
        </p:txBody>
      </p:sp>
    </p:spTree>
    <p:extLst>
      <p:ext uri="{BB962C8B-B14F-4D97-AF65-F5344CB8AC3E}">
        <p14:creationId xmlns:p14="http://schemas.microsoft.com/office/powerpoint/2010/main" val="407644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58</a:t>
            </a:fld>
            <a:endParaRPr lang="en-US"/>
          </a:p>
        </p:txBody>
      </p:sp>
    </p:spTree>
    <p:extLst>
      <p:ext uri="{BB962C8B-B14F-4D97-AF65-F5344CB8AC3E}">
        <p14:creationId xmlns:p14="http://schemas.microsoft.com/office/powerpoint/2010/main" val="3092867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61</a:t>
            </a:fld>
            <a:endParaRPr lang="en-US"/>
          </a:p>
        </p:txBody>
      </p:sp>
    </p:spTree>
    <p:extLst>
      <p:ext uri="{BB962C8B-B14F-4D97-AF65-F5344CB8AC3E}">
        <p14:creationId xmlns:p14="http://schemas.microsoft.com/office/powerpoint/2010/main" val="2455801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62</a:t>
            </a:fld>
            <a:endParaRPr lang="en-US"/>
          </a:p>
        </p:txBody>
      </p:sp>
    </p:spTree>
    <p:extLst>
      <p:ext uri="{BB962C8B-B14F-4D97-AF65-F5344CB8AC3E}">
        <p14:creationId xmlns:p14="http://schemas.microsoft.com/office/powerpoint/2010/main" val="60545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has a state in which we define properties and its value</a:t>
            </a:r>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26</a:t>
            </a:fld>
            <a:endParaRPr lang="en-US"/>
          </a:p>
        </p:txBody>
      </p:sp>
    </p:spTree>
    <p:extLst>
      <p:ext uri="{BB962C8B-B14F-4D97-AF65-F5344CB8AC3E}">
        <p14:creationId xmlns:p14="http://schemas.microsoft.com/office/powerpoint/2010/main" val="1117743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63</a:t>
            </a:fld>
            <a:endParaRPr lang="en-US"/>
          </a:p>
        </p:txBody>
      </p:sp>
    </p:spTree>
    <p:extLst>
      <p:ext uri="{BB962C8B-B14F-4D97-AF65-F5344CB8AC3E}">
        <p14:creationId xmlns:p14="http://schemas.microsoft.com/office/powerpoint/2010/main" val="31910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64</a:t>
            </a:fld>
            <a:endParaRPr lang="en-US"/>
          </a:p>
        </p:txBody>
      </p:sp>
    </p:spTree>
    <p:extLst>
      <p:ext uri="{BB962C8B-B14F-4D97-AF65-F5344CB8AC3E}">
        <p14:creationId xmlns:p14="http://schemas.microsoft.com/office/powerpoint/2010/main" val="3414662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65</a:t>
            </a:fld>
            <a:endParaRPr lang="en-US"/>
          </a:p>
        </p:txBody>
      </p:sp>
    </p:spTree>
    <p:extLst>
      <p:ext uri="{BB962C8B-B14F-4D97-AF65-F5344CB8AC3E}">
        <p14:creationId xmlns:p14="http://schemas.microsoft.com/office/powerpoint/2010/main" val="2324323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66</a:t>
            </a:fld>
            <a:endParaRPr lang="en-US"/>
          </a:p>
        </p:txBody>
      </p:sp>
    </p:spTree>
    <p:extLst>
      <p:ext uri="{BB962C8B-B14F-4D97-AF65-F5344CB8AC3E}">
        <p14:creationId xmlns:p14="http://schemas.microsoft.com/office/powerpoint/2010/main" val="998764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67</a:t>
            </a:fld>
            <a:endParaRPr lang="en-US"/>
          </a:p>
        </p:txBody>
      </p:sp>
    </p:spTree>
    <p:extLst>
      <p:ext uri="{BB962C8B-B14F-4D97-AF65-F5344CB8AC3E}">
        <p14:creationId xmlns:p14="http://schemas.microsoft.com/office/powerpoint/2010/main" val="3844313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68</a:t>
            </a:fld>
            <a:endParaRPr lang="en-US"/>
          </a:p>
        </p:txBody>
      </p:sp>
    </p:spTree>
    <p:extLst>
      <p:ext uri="{BB962C8B-B14F-4D97-AF65-F5344CB8AC3E}">
        <p14:creationId xmlns:p14="http://schemas.microsoft.com/office/powerpoint/2010/main" val="1496501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69</a:t>
            </a:fld>
            <a:endParaRPr lang="en-US"/>
          </a:p>
        </p:txBody>
      </p:sp>
    </p:spTree>
    <p:extLst>
      <p:ext uri="{BB962C8B-B14F-4D97-AF65-F5344CB8AC3E}">
        <p14:creationId xmlns:p14="http://schemas.microsoft.com/office/powerpoint/2010/main" val="387804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70</a:t>
            </a:fld>
            <a:endParaRPr lang="en-US"/>
          </a:p>
        </p:txBody>
      </p:sp>
    </p:spTree>
    <p:extLst>
      <p:ext uri="{BB962C8B-B14F-4D97-AF65-F5344CB8AC3E}">
        <p14:creationId xmlns:p14="http://schemas.microsoft.com/office/powerpoint/2010/main" val="225585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72</a:t>
            </a:fld>
            <a:endParaRPr lang="en-US"/>
          </a:p>
        </p:txBody>
      </p:sp>
    </p:spTree>
    <p:extLst>
      <p:ext uri="{BB962C8B-B14F-4D97-AF65-F5344CB8AC3E}">
        <p14:creationId xmlns:p14="http://schemas.microsoft.com/office/powerpoint/2010/main" val="2440640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73</a:t>
            </a:fld>
            <a:endParaRPr lang="en-US"/>
          </a:p>
        </p:txBody>
      </p:sp>
    </p:spTree>
    <p:extLst>
      <p:ext uri="{BB962C8B-B14F-4D97-AF65-F5344CB8AC3E}">
        <p14:creationId xmlns:p14="http://schemas.microsoft.com/office/powerpoint/2010/main" val="2215015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27</a:t>
            </a:fld>
            <a:endParaRPr lang="en-US"/>
          </a:p>
        </p:txBody>
      </p:sp>
    </p:spTree>
    <p:extLst>
      <p:ext uri="{BB962C8B-B14F-4D97-AF65-F5344CB8AC3E}">
        <p14:creationId xmlns:p14="http://schemas.microsoft.com/office/powerpoint/2010/main" val="339251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74</a:t>
            </a:fld>
            <a:endParaRPr lang="en-US"/>
          </a:p>
        </p:txBody>
      </p:sp>
    </p:spTree>
    <p:extLst>
      <p:ext uri="{BB962C8B-B14F-4D97-AF65-F5344CB8AC3E}">
        <p14:creationId xmlns:p14="http://schemas.microsoft.com/office/powerpoint/2010/main" val="794200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75</a:t>
            </a:fld>
            <a:endParaRPr lang="en-US"/>
          </a:p>
        </p:txBody>
      </p:sp>
    </p:spTree>
    <p:extLst>
      <p:ext uri="{BB962C8B-B14F-4D97-AF65-F5344CB8AC3E}">
        <p14:creationId xmlns:p14="http://schemas.microsoft.com/office/powerpoint/2010/main" val="1326167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76</a:t>
            </a:fld>
            <a:endParaRPr lang="en-US"/>
          </a:p>
        </p:txBody>
      </p:sp>
    </p:spTree>
    <p:extLst>
      <p:ext uri="{BB962C8B-B14F-4D97-AF65-F5344CB8AC3E}">
        <p14:creationId xmlns:p14="http://schemas.microsoft.com/office/powerpoint/2010/main" val="2878073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77</a:t>
            </a:fld>
            <a:endParaRPr lang="en-US"/>
          </a:p>
        </p:txBody>
      </p:sp>
    </p:spTree>
    <p:extLst>
      <p:ext uri="{BB962C8B-B14F-4D97-AF65-F5344CB8AC3E}">
        <p14:creationId xmlns:p14="http://schemas.microsoft.com/office/powerpoint/2010/main" val="926028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78</a:t>
            </a:fld>
            <a:endParaRPr lang="en-US"/>
          </a:p>
        </p:txBody>
      </p:sp>
    </p:spTree>
    <p:extLst>
      <p:ext uri="{BB962C8B-B14F-4D97-AF65-F5344CB8AC3E}">
        <p14:creationId xmlns:p14="http://schemas.microsoft.com/office/powerpoint/2010/main" val="2892918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79</a:t>
            </a:fld>
            <a:endParaRPr lang="en-US"/>
          </a:p>
        </p:txBody>
      </p:sp>
    </p:spTree>
    <p:extLst>
      <p:ext uri="{BB962C8B-B14F-4D97-AF65-F5344CB8AC3E}">
        <p14:creationId xmlns:p14="http://schemas.microsoft.com/office/powerpoint/2010/main" val="1651341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80</a:t>
            </a:fld>
            <a:endParaRPr lang="en-US"/>
          </a:p>
        </p:txBody>
      </p:sp>
    </p:spTree>
    <p:extLst>
      <p:ext uri="{BB962C8B-B14F-4D97-AF65-F5344CB8AC3E}">
        <p14:creationId xmlns:p14="http://schemas.microsoft.com/office/powerpoint/2010/main" val="1063676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81</a:t>
            </a:fld>
            <a:endParaRPr lang="en-US"/>
          </a:p>
        </p:txBody>
      </p:sp>
    </p:spTree>
    <p:extLst>
      <p:ext uri="{BB962C8B-B14F-4D97-AF65-F5344CB8AC3E}">
        <p14:creationId xmlns:p14="http://schemas.microsoft.com/office/powerpoint/2010/main" val="1362151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82</a:t>
            </a:fld>
            <a:endParaRPr lang="en-US"/>
          </a:p>
        </p:txBody>
      </p:sp>
    </p:spTree>
    <p:extLst>
      <p:ext uri="{BB962C8B-B14F-4D97-AF65-F5344CB8AC3E}">
        <p14:creationId xmlns:p14="http://schemas.microsoft.com/office/powerpoint/2010/main" val="3821005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83</a:t>
            </a:fld>
            <a:endParaRPr lang="en-US"/>
          </a:p>
        </p:txBody>
      </p:sp>
    </p:spTree>
    <p:extLst>
      <p:ext uri="{BB962C8B-B14F-4D97-AF65-F5344CB8AC3E}">
        <p14:creationId xmlns:p14="http://schemas.microsoft.com/office/powerpoint/2010/main" val="13248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28</a:t>
            </a:fld>
            <a:endParaRPr lang="en-US"/>
          </a:p>
        </p:txBody>
      </p:sp>
    </p:spTree>
    <p:extLst>
      <p:ext uri="{BB962C8B-B14F-4D97-AF65-F5344CB8AC3E}">
        <p14:creationId xmlns:p14="http://schemas.microsoft.com/office/powerpoint/2010/main" val="96595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84</a:t>
            </a:fld>
            <a:endParaRPr lang="en-US"/>
          </a:p>
        </p:txBody>
      </p:sp>
    </p:spTree>
    <p:extLst>
      <p:ext uri="{BB962C8B-B14F-4D97-AF65-F5344CB8AC3E}">
        <p14:creationId xmlns:p14="http://schemas.microsoft.com/office/powerpoint/2010/main" val="3295975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85</a:t>
            </a:fld>
            <a:endParaRPr lang="en-US"/>
          </a:p>
        </p:txBody>
      </p:sp>
    </p:spTree>
    <p:extLst>
      <p:ext uri="{BB962C8B-B14F-4D97-AF65-F5344CB8AC3E}">
        <p14:creationId xmlns:p14="http://schemas.microsoft.com/office/powerpoint/2010/main" val="900788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86</a:t>
            </a:fld>
            <a:endParaRPr lang="en-US"/>
          </a:p>
        </p:txBody>
      </p:sp>
    </p:spTree>
    <p:extLst>
      <p:ext uri="{BB962C8B-B14F-4D97-AF65-F5344CB8AC3E}">
        <p14:creationId xmlns:p14="http://schemas.microsoft.com/office/powerpoint/2010/main" val="149607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87</a:t>
            </a:fld>
            <a:endParaRPr lang="en-US"/>
          </a:p>
        </p:txBody>
      </p:sp>
    </p:spTree>
    <p:extLst>
      <p:ext uri="{BB962C8B-B14F-4D97-AF65-F5344CB8AC3E}">
        <p14:creationId xmlns:p14="http://schemas.microsoft.com/office/powerpoint/2010/main" val="1948734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88</a:t>
            </a:fld>
            <a:endParaRPr lang="en-US"/>
          </a:p>
        </p:txBody>
      </p:sp>
    </p:spTree>
    <p:extLst>
      <p:ext uri="{BB962C8B-B14F-4D97-AF65-F5344CB8AC3E}">
        <p14:creationId xmlns:p14="http://schemas.microsoft.com/office/powerpoint/2010/main" val="193779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89</a:t>
            </a:fld>
            <a:endParaRPr lang="en-US"/>
          </a:p>
        </p:txBody>
      </p:sp>
    </p:spTree>
    <p:extLst>
      <p:ext uri="{BB962C8B-B14F-4D97-AF65-F5344CB8AC3E}">
        <p14:creationId xmlns:p14="http://schemas.microsoft.com/office/powerpoint/2010/main" val="2395337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91</a:t>
            </a:fld>
            <a:endParaRPr lang="en-US"/>
          </a:p>
        </p:txBody>
      </p:sp>
    </p:spTree>
    <p:extLst>
      <p:ext uri="{BB962C8B-B14F-4D97-AF65-F5344CB8AC3E}">
        <p14:creationId xmlns:p14="http://schemas.microsoft.com/office/powerpoint/2010/main" val="1922370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92</a:t>
            </a:fld>
            <a:endParaRPr lang="en-US"/>
          </a:p>
        </p:txBody>
      </p:sp>
    </p:spTree>
    <p:extLst>
      <p:ext uri="{BB962C8B-B14F-4D97-AF65-F5344CB8AC3E}">
        <p14:creationId xmlns:p14="http://schemas.microsoft.com/office/powerpoint/2010/main" val="1037252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93</a:t>
            </a:fld>
            <a:endParaRPr lang="en-US"/>
          </a:p>
        </p:txBody>
      </p:sp>
    </p:spTree>
    <p:extLst>
      <p:ext uri="{BB962C8B-B14F-4D97-AF65-F5344CB8AC3E}">
        <p14:creationId xmlns:p14="http://schemas.microsoft.com/office/powerpoint/2010/main" val="8663277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94</a:t>
            </a:fld>
            <a:endParaRPr lang="en-US"/>
          </a:p>
        </p:txBody>
      </p:sp>
    </p:spTree>
    <p:extLst>
      <p:ext uri="{BB962C8B-B14F-4D97-AF65-F5344CB8AC3E}">
        <p14:creationId xmlns:p14="http://schemas.microsoft.com/office/powerpoint/2010/main" val="33047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29</a:t>
            </a:fld>
            <a:endParaRPr lang="en-US"/>
          </a:p>
        </p:txBody>
      </p:sp>
    </p:spTree>
    <p:extLst>
      <p:ext uri="{BB962C8B-B14F-4D97-AF65-F5344CB8AC3E}">
        <p14:creationId xmlns:p14="http://schemas.microsoft.com/office/powerpoint/2010/main" val="4286679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95</a:t>
            </a:fld>
            <a:endParaRPr lang="en-US"/>
          </a:p>
        </p:txBody>
      </p:sp>
    </p:spTree>
    <p:extLst>
      <p:ext uri="{BB962C8B-B14F-4D97-AF65-F5344CB8AC3E}">
        <p14:creationId xmlns:p14="http://schemas.microsoft.com/office/powerpoint/2010/main" val="115861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96</a:t>
            </a:fld>
            <a:endParaRPr lang="en-US"/>
          </a:p>
        </p:txBody>
      </p:sp>
    </p:spTree>
    <p:extLst>
      <p:ext uri="{BB962C8B-B14F-4D97-AF65-F5344CB8AC3E}">
        <p14:creationId xmlns:p14="http://schemas.microsoft.com/office/powerpoint/2010/main" val="2768468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97</a:t>
            </a:fld>
            <a:endParaRPr lang="en-US"/>
          </a:p>
        </p:txBody>
      </p:sp>
    </p:spTree>
    <p:extLst>
      <p:ext uri="{BB962C8B-B14F-4D97-AF65-F5344CB8AC3E}">
        <p14:creationId xmlns:p14="http://schemas.microsoft.com/office/powerpoint/2010/main" val="1254632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98</a:t>
            </a:fld>
            <a:endParaRPr lang="en-US"/>
          </a:p>
        </p:txBody>
      </p:sp>
    </p:spTree>
    <p:extLst>
      <p:ext uri="{BB962C8B-B14F-4D97-AF65-F5344CB8AC3E}">
        <p14:creationId xmlns:p14="http://schemas.microsoft.com/office/powerpoint/2010/main" val="17126144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100</a:t>
            </a:fld>
            <a:endParaRPr lang="en-US"/>
          </a:p>
        </p:txBody>
      </p:sp>
    </p:spTree>
    <p:extLst>
      <p:ext uri="{BB962C8B-B14F-4D97-AF65-F5344CB8AC3E}">
        <p14:creationId xmlns:p14="http://schemas.microsoft.com/office/powerpoint/2010/main" val="3931721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101</a:t>
            </a:fld>
            <a:endParaRPr lang="en-US"/>
          </a:p>
        </p:txBody>
      </p:sp>
    </p:spTree>
    <p:extLst>
      <p:ext uri="{BB962C8B-B14F-4D97-AF65-F5344CB8AC3E}">
        <p14:creationId xmlns:p14="http://schemas.microsoft.com/office/powerpoint/2010/main" val="154001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103</a:t>
            </a:fld>
            <a:endParaRPr lang="en-US"/>
          </a:p>
        </p:txBody>
      </p:sp>
    </p:spTree>
    <p:extLst>
      <p:ext uri="{BB962C8B-B14F-4D97-AF65-F5344CB8AC3E}">
        <p14:creationId xmlns:p14="http://schemas.microsoft.com/office/powerpoint/2010/main" val="37010962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104</a:t>
            </a:fld>
            <a:endParaRPr lang="en-US"/>
          </a:p>
        </p:txBody>
      </p:sp>
    </p:spTree>
    <p:extLst>
      <p:ext uri="{BB962C8B-B14F-4D97-AF65-F5344CB8AC3E}">
        <p14:creationId xmlns:p14="http://schemas.microsoft.com/office/powerpoint/2010/main" val="1783682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105</a:t>
            </a:fld>
            <a:endParaRPr lang="en-US"/>
          </a:p>
        </p:txBody>
      </p:sp>
    </p:spTree>
    <p:extLst>
      <p:ext uri="{BB962C8B-B14F-4D97-AF65-F5344CB8AC3E}">
        <p14:creationId xmlns:p14="http://schemas.microsoft.com/office/powerpoint/2010/main" val="573371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107</a:t>
            </a:fld>
            <a:endParaRPr lang="en-US"/>
          </a:p>
        </p:txBody>
      </p:sp>
    </p:spTree>
    <p:extLst>
      <p:ext uri="{BB962C8B-B14F-4D97-AF65-F5344CB8AC3E}">
        <p14:creationId xmlns:p14="http://schemas.microsoft.com/office/powerpoint/2010/main" val="157162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30</a:t>
            </a:fld>
            <a:endParaRPr lang="en-US"/>
          </a:p>
        </p:txBody>
      </p:sp>
    </p:spTree>
    <p:extLst>
      <p:ext uri="{BB962C8B-B14F-4D97-AF65-F5344CB8AC3E}">
        <p14:creationId xmlns:p14="http://schemas.microsoft.com/office/powerpoint/2010/main" val="28460940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108</a:t>
            </a:fld>
            <a:endParaRPr lang="en-US"/>
          </a:p>
        </p:txBody>
      </p:sp>
    </p:spTree>
    <p:extLst>
      <p:ext uri="{BB962C8B-B14F-4D97-AF65-F5344CB8AC3E}">
        <p14:creationId xmlns:p14="http://schemas.microsoft.com/office/powerpoint/2010/main" val="2920846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109</a:t>
            </a:fld>
            <a:endParaRPr lang="en-US"/>
          </a:p>
        </p:txBody>
      </p:sp>
    </p:spTree>
    <p:extLst>
      <p:ext uri="{BB962C8B-B14F-4D97-AF65-F5344CB8AC3E}">
        <p14:creationId xmlns:p14="http://schemas.microsoft.com/office/powerpoint/2010/main" val="5111832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110</a:t>
            </a:fld>
            <a:endParaRPr lang="en-US"/>
          </a:p>
        </p:txBody>
      </p:sp>
    </p:spTree>
    <p:extLst>
      <p:ext uri="{BB962C8B-B14F-4D97-AF65-F5344CB8AC3E}">
        <p14:creationId xmlns:p14="http://schemas.microsoft.com/office/powerpoint/2010/main" val="2267499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111</a:t>
            </a:fld>
            <a:endParaRPr lang="en-US"/>
          </a:p>
        </p:txBody>
      </p:sp>
    </p:spTree>
    <p:extLst>
      <p:ext uri="{BB962C8B-B14F-4D97-AF65-F5344CB8AC3E}">
        <p14:creationId xmlns:p14="http://schemas.microsoft.com/office/powerpoint/2010/main" val="25298407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112</a:t>
            </a:fld>
            <a:endParaRPr lang="en-US"/>
          </a:p>
        </p:txBody>
      </p:sp>
    </p:spTree>
    <p:extLst>
      <p:ext uri="{BB962C8B-B14F-4D97-AF65-F5344CB8AC3E}">
        <p14:creationId xmlns:p14="http://schemas.microsoft.com/office/powerpoint/2010/main" val="16504339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113</a:t>
            </a:fld>
            <a:endParaRPr lang="en-US"/>
          </a:p>
        </p:txBody>
      </p:sp>
    </p:spTree>
    <p:extLst>
      <p:ext uri="{BB962C8B-B14F-4D97-AF65-F5344CB8AC3E}">
        <p14:creationId xmlns:p14="http://schemas.microsoft.com/office/powerpoint/2010/main" val="2213024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114</a:t>
            </a:fld>
            <a:endParaRPr lang="en-US"/>
          </a:p>
        </p:txBody>
      </p:sp>
    </p:spTree>
    <p:extLst>
      <p:ext uri="{BB962C8B-B14F-4D97-AF65-F5344CB8AC3E}">
        <p14:creationId xmlns:p14="http://schemas.microsoft.com/office/powerpoint/2010/main" val="3531508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115</a:t>
            </a:fld>
            <a:endParaRPr lang="en-US"/>
          </a:p>
        </p:txBody>
      </p:sp>
    </p:spTree>
    <p:extLst>
      <p:ext uri="{BB962C8B-B14F-4D97-AF65-F5344CB8AC3E}">
        <p14:creationId xmlns:p14="http://schemas.microsoft.com/office/powerpoint/2010/main" val="3138345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116</a:t>
            </a:fld>
            <a:endParaRPr lang="en-US"/>
          </a:p>
        </p:txBody>
      </p:sp>
    </p:spTree>
    <p:extLst>
      <p:ext uri="{BB962C8B-B14F-4D97-AF65-F5344CB8AC3E}">
        <p14:creationId xmlns:p14="http://schemas.microsoft.com/office/powerpoint/2010/main" val="4016972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117</a:t>
            </a:fld>
            <a:endParaRPr lang="en-US"/>
          </a:p>
        </p:txBody>
      </p:sp>
    </p:spTree>
    <p:extLst>
      <p:ext uri="{BB962C8B-B14F-4D97-AF65-F5344CB8AC3E}">
        <p14:creationId xmlns:p14="http://schemas.microsoft.com/office/powerpoint/2010/main" val="82169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Minikube version</a:t>
            </a:r>
          </a:p>
        </p:txBody>
      </p:sp>
      <p:sp>
        <p:nvSpPr>
          <p:cNvPr id="4" name="Slide Number Placeholder 3"/>
          <p:cNvSpPr>
            <a:spLocks noGrp="1"/>
          </p:cNvSpPr>
          <p:nvPr>
            <p:ph type="sldNum" sz="quarter" idx="10"/>
          </p:nvPr>
        </p:nvSpPr>
        <p:spPr/>
        <p:txBody>
          <a:bodyPr/>
          <a:lstStyle/>
          <a:p>
            <a:fld id="{1974C42C-40AA-4813-B850-B791A335BDEF}" type="slidenum">
              <a:rPr lang="en-US" smtClean="0"/>
              <a:t>31</a:t>
            </a:fld>
            <a:endParaRPr lang="en-US"/>
          </a:p>
        </p:txBody>
      </p:sp>
    </p:spTree>
    <p:extLst>
      <p:ext uri="{BB962C8B-B14F-4D97-AF65-F5344CB8AC3E}">
        <p14:creationId xmlns:p14="http://schemas.microsoft.com/office/powerpoint/2010/main" val="4161765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118</a:t>
            </a:fld>
            <a:endParaRPr lang="en-US"/>
          </a:p>
        </p:txBody>
      </p:sp>
    </p:spTree>
    <p:extLst>
      <p:ext uri="{BB962C8B-B14F-4D97-AF65-F5344CB8AC3E}">
        <p14:creationId xmlns:p14="http://schemas.microsoft.com/office/powerpoint/2010/main" val="38438963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119</a:t>
            </a:fld>
            <a:endParaRPr lang="en-US"/>
          </a:p>
        </p:txBody>
      </p:sp>
    </p:spTree>
    <p:extLst>
      <p:ext uri="{BB962C8B-B14F-4D97-AF65-F5344CB8AC3E}">
        <p14:creationId xmlns:p14="http://schemas.microsoft.com/office/powerpoint/2010/main" val="35374409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120</a:t>
            </a:fld>
            <a:endParaRPr lang="en-US"/>
          </a:p>
        </p:txBody>
      </p:sp>
    </p:spTree>
    <p:extLst>
      <p:ext uri="{BB962C8B-B14F-4D97-AF65-F5344CB8AC3E}">
        <p14:creationId xmlns:p14="http://schemas.microsoft.com/office/powerpoint/2010/main" val="1282207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121</a:t>
            </a:fld>
            <a:endParaRPr lang="en-US"/>
          </a:p>
        </p:txBody>
      </p:sp>
    </p:spTree>
    <p:extLst>
      <p:ext uri="{BB962C8B-B14F-4D97-AF65-F5344CB8AC3E}">
        <p14:creationId xmlns:p14="http://schemas.microsoft.com/office/powerpoint/2010/main" val="14277930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122</a:t>
            </a:fld>
            <a:endParaRPr lang="en-US"/>
          </a:p>
        </p:txBody>
      </p:sp>
    </p:spTree>
    <p:extLst>
      <p:ext uri="{BB962C8B-B14F-4D97-AF65-F5344CB8AC3E}">
        <p14:creationId xmlns:p14="http://schemas.microsoft.com/office/powerpoint/2010/main" val="1467563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123</a:t>
            </a:fld>
            <a:endParaRPr lang="en-US"/>
          </a:p>
        </p:txBody>
      </p:sp>
    </p:spTree>
    <p:extLst>
      <p:ext uri="{BB962C8B-B14F-4D97-AF65-F5344CB8AC3E}">
        <p14:creationId xmlns:p14="http://schemas.microsoft.com/office/powerpoint/2010/main" val="13291178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124</a:t>
            </a:fld>
            <a:endParaRPr lang="en-US"/>
          </a:p>
        </p:txBody>
      </p:sp>
    </p:spTree>
    <p:extLst>
      <p:ext uri="{BB962C8B-B14F-4D97-AF65-F5344CB8AC3E}">
        <p14:creationId xmlns:p14="http://schemas.microsoft.com/office/powerpoint/2010/main" val="37053540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125</a:t>
            </a:fld>
            <a:endParaRPr lang="en-US"/>
          </a:p>
        </p:txBody>
      </p:sp>
    </p:spTree>
    <p:extLst>
      <p:ext uri="{BB962C8B-B14F-4D97-AF65-F5344CB8AC3E}">
        <p14:creationId xmlns:p14="http://schemas.microsoft.com/office/powerpoint/2010/main" val="34486052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126</a:t>
            </a:fld>
            <a:endParaRPr lang="en-US"/>
          </a:p>
        </p:txBody>
      </p:sp>
    </p:spTree>
    <p:extLst>
      <p:ext uri="{BB962C8B-B14F-4D97-AF65-F5344CB8AC3E}">
        <p14:creationId xmlns:p14="http://schemas.microsoft.com/office/powerpoint/2010/main" val="10730979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127</a:t>
            </a:fld>
            <a:endParaRPr lang="en-US"/>
          </a:p>
        </p:txBody>
      </p:sp>
    </p:spTree>
    <p:extLst>
      <p:ext uri="{BB962C8B-B14F-4D97-AF65-F5344CB8AC3E}">
        <p14:creationId xmlns:p14="http://schemas.microsoft.com/office/powerpoint/2010/main" val="267654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32</a:t>
            </a:fld>
            <a:endParaRPr lang="en-US"/>
          </a:p>
        </p:txBody>
      </p:sp>
    </p:spTree>
    <p:extLst>
      <p:ext uri="{BB962C8B-B14F-4D97-AF65-F5344CB8AC3E}">
        <p14:creationId xmlns:p14="http://schemas.microsoft.com/office/powerpoint/2010/main" val="7326593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129</a:t>
            </a:fld>
            <a:endParaRPr lang="en-US"/>
          </a:p>
        </p:txBody>
      </p:sp>
    </p:spTree>
    <p:extLst>
      <p:ext uri="{BB962C8B-B14F-4D97-AF65-F5344CB8AC3E}">
        <p14:creationId xmlns:p14="http://schemas.microsoft.com/office/powerpoint/2010/main" val="33365620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130</a:t>
            </a:fld>
            <a:endParaRPr lang="en-US"/>
          </a:p>
        </p:txBody>
      </p:sp>
    </p:spTree>
    <p:extLst>
      <p:ext uri="{BB962C8B-B14F-4D97-AF65-F5344CB8AC3E}">
        <p14:creationId xmlns:p14="http://schemas.microsoft.com/office/powerpoint/2010/main" val="15805075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131</a:t>
            </a:fld>
            <a:endParaRPr lang="en-US"/>
          </a:p>
        </p:txBody>
      </p:sp>
    </p:spTree>
    <p:extLst>
      <p:ext uri="{BB962C8B-B14F-4D97-AF65-F5344CB8AC3E}">
        <p14:creationId xmlns:p14="http://schemas.microsoft.com/office/powerpoint/2010/main" val="15683351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132</a:t>
            </a:fld>
            <a:endParaRPr lang="en-US"/>
          </a:p>
        </p:txBody>
      </p:sp>
    </p:spTree>
    <p:extLst>
      <p:ext uri="{BB962C8B-B14F-4D97-AF65-F5344CB8AC3E}">
        <p14:creationId xmlns:p14="http://schemas.microsoft.com/office/powerpoint/2010/main" val="23524138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133</a:t>
            </a:fld>
            <a:endParaRPr lang="en-US"/>
          </a:p>
        </p:txBody>
      </p:sp>
    </p:spTree>
    <p:extLst>
      <p:ext uri="{BB962C8B-B14F-4D97-AF65-F5344CB8AC3E}">
        <p14:creationId xmlns:p14="http://schemas.microsoft.com/office/powerpoint/2010/main" val="3366575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134</a:t>
            </a:fld>
            <a:endParaRPr lang="en-US"/>
          </a:p>
        </p:txBody>
      </p:sp>
    </p:spTree>
    <p:extLst>
      <p:ext uri="{BB962C8B-B14F-4D97-AF65-F5344CB8AC3E}">
        <p14:creationId xmlns:p14="http://schemas.microsoft.com/office/powerpoint/2010/main" val="1768756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135</a:t>
            </a:fld>
            <a:endParaRPr lang="en-US"/>
          </a:p>
        </p:txBody>
      </p:sp>
    </p:spTree>
    <p:extLst>
      <p:ext uri="{BB962C8B-B14F-4D97-AF65-F5344CB8AC3E}">
        <p14:creationId xmlns:p14="http://schemas.microsoft.com/office/powerpoint/2010/main" val="93047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136</a:t>
            </a:fld>
            <a:endParaRPr lang="en-US"/>
          </a:p>
        </p:txBody>
      </p:sp>
    </p:spTree>
    <p:extLst>
      <p:ext uri="{BB962C8B-B14F-4D97-AF65-F5344CB8AC3E}">
        <p14:creationId xmlns:p14="http://schemas.microsoft.com/office/powerpoint/2010/main" val="2705120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©2020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©2020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96A-B812-4B04-965F-AA4CB6D9D63C}" type="slidenum">
              <a:rPr lang="en-US" smtClean="0"/>
              <a:t>‹#›</a:t>
            </a:fld>
            <a:endParaRPr lang="en-US"/>
          </a:p>
        </p:txBody>
      </p:sp>
    </p:spTree>
    <p:extLst>
      <p:ext uri="{BB962C8B-B14F-4D97-AF65-F5344CB8AC3E}">
        <p14:creationId xmlns:p14="http://schemas.microsoft.com/office/powerpoint/2010/main" val="1180037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 id="2147483795" r:id="rId41"/>
  </p:sldLayoutIdLst>
  <p:hf hdr="0" ft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hyperlink" Target="https://kubernetes.io/docs/concepts/storage/persistent-volumes/" TargetMode="External"/><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hyperlink" Target="https://www.kernel.org/doc/Documentation/filesystems/tmpfs.txt" TargetMode="External"/><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hyperlink" Target="https://linuxcontainers.org/lxd/" TargetMode="External"/><Relationship Id="rId3" Type="http://schemas.openxmlformats.org/officeDocument/2006/relationships/image" Target="../media/image38.png"/><Relationship Id="rId7" Type="http://schemas.openxmlformats.org/officeDocument/2006/relationships/hyperlink" Target="https://coreos.com/rkt/" TargetMode="External"/><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hyperlink" Target="https://containerd.io/"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s://kubernetes.io/docs/concepts/workloads/controllers/deployment/" TargetMode="External"/><Relationship Id="rId3" Type="http://schemas.openxmlformats.org/officeDocument/2006/relationships/hyperlink" Target="https://kubernetes.io/docs/concepts/workloads/pods/pod-overview/" TargetMode="External"/><Relationship Id="rId7" Type="http://schemas.openxmlformats.org/officeDocument/2006/relationships/hyperlink" Target="https://kubernetes.io/docs/concepts/workloads/controllers/replicase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kubernetes.io/docs/concepts/overview/working-with-objects/namespaces/" TargetMode="External"/><Relationship Id="rId11"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concepts/storage/volumes/" TargetMode="External"/><Relationship Id="rId10"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services-networking/service/" TargetMode="External"/><Relationship Id="rId9" Type="http://schemas.openxmlformats.org/officeDocument/2006/relationships/hyperlink" Target="https://kubernetes.io/docs/concepts/workloads/controllers/statefulse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storage.googleapis.com/kubernetes-release/release/stable.txt)/bin/linux/amd64/kubect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storage.googleapis.com/minikube/releases/latest/minikube-linux-amd6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https://kubernetes.io/docs/reference/generated/kubernetes-api/v1.13/#podcondition-v1-core"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microsoft.com/office/2007/relationships/hdphoto" Target="../media/hdphoto15.wdp"/></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s://kubernetes.io/docs/concepts/workloads/pods/pod/"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kubernetes.io/docs/concepts/architecture/node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microsoft.com/office/2007/relationships/hdphoto" Target="../media/hdphoto16.wdp"/></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microsoft.com/office/2007/relationships/hdphoto" Target="../media/hdphoto17.wdp"/></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microsoft.com/office/2007/relationships/hdphoto" Target="../media/hdphoto18.wdp"/></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microsoft.com/office/2007/relationships/hdphoto" Target="../media/hdphoto19.wdp"/></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microsoft.com/office/2007/relationships/hdphoto" Target="../media/hdphoto20.wdp"/></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microsoft.com/office/2007/relationships/hdphoto" Target="../media/hdphoto22.wdp"/></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microsoft.com/office/2007/relationships/hdphoto" Target="../media/hdphoto23.wd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microsoft.com/office/2007/relationships/hdphoto" Target="../media/hdphoto24.wdp"/></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microsoft.com/office/2007/relationships/hdphoto" Target="../media/hdphoto25.wdp"/></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microsoft.com/office/2007/relationships/hdphoto" Target="../media/hdphoto26.wdp"/></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microsoft.com/office/2007/relationships/hdphoto" Target="../media/hdphoto27.wdp"/></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microsoft.com/office/2007/relationships/hdphoto" Target="../media/hdphoto28.wdp"/></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ight in the dark&#10;&#10;Description automatically generated">
            <a:extLst>
              <a:ext uri="{FF2B5EF4-FFF2-40B4-BE49-F238E27FC236}">
                <a16:creationId xmlns:a16="http://schemas.microsoft.com/office/drawing/2014/main" id="{586EA7A3-86A4-40C1-9E15-90F7590A0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4749910"/>
          </a:xfrm>
          <a:prstGeom prst="rect">
            <a:avLst/>
          </a:prstGeom>
        </p:spPr>
      </p:pic>
      <p:pic>
        <p:nvPicPr>
          <p:cNvPr id="9" name="Picture 8">
            <a:extLst>
              <a:ext uri="{FF2B5EF4-FFF2-40B4-BE49-F238E27FC236}">
                <a16:creationId xmlns:a16="http://schemas.microsoft.com/office/drawing/2014/main" id="{3102BBA1-518D-440D-B2AA-2C14A9ED2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146" y="1015423"/>
            <a:ext cx="2857500" cy="2857500"/>
          </a:xfrm>
          <a:prstGeom prst="rect">
            <a:avLst/>
          </a:prstGeom>
        </p:spPr>
      </p:pic>
      <p:sp>
        <p:nvSpPr>
          <p:cNvPr id="11" name="Rectangle 10">
            <a:extLst>
              <a:ext uri="{FF2B5EF4-FFF2-40B4-BE49-F238E27FC236}">
                <a16:creationId xmlns:a16="http://schemas.microsoft.com/office/drawing/2014/main" id="{4FD4A579-4F08-46C6-8DE0-F6C021ABC3ED}"/>
              </a:ext>
            </a:extLst>
          </p:cNvPr>
          <p:cNvSpPr/>
          <p:nvPr/>
        </p:nvSpPr>
        <p:spPr>
          <a:xfrm>
            <a:off x="5128592" y="4009011"/>
            <a:ext cx="3554233" cy="830997"/>
          </a:xfrm>
          <a:prstGeom prst="rect">
            <a:avLst/>
          </a:prstGeom>
        </p:spPr>
        <p:txBody>
          <a:bodyPr wrap="square">
            <a:spAutoFit/>
          </a:bodyPr>
          <a:lstStyle/>
          <a:p>
            <a:r>
              <a:rPr lang="en-US" sz="4800" b="1" dirty="0">
                <a:solidFill>
                  <a:schemeClr val="bg1"/>
                </a:solidFill>
              </a:rPr>
              <a:t>Kubernetes</a:t>
            </a:r>
          </a:p>
        </p:txBody>
      </p:sp>
    </p:spTree>
    <p:extLst>
      <p:ext uri="{BB962C8B-B14F-4D97-AF65-F5344CB8AC3E}">
        <p14:creationId xmlns:p14="http://schemas.microsoft.com/office/powerpoint/2010/main" val="283737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F557AB7-B3CD-419C-BDD8-A34BE54CA50F}"/>
              </a:ext>
            </a:extLst>
          </p:cNvPr>
          <p:cNvSpPr>
            <a:spLocks noGrp="1"/>
          </p:cNvSpPr>
          <p:nvPr>
            <p:ph type="title"/>
          </p:nvPr>
        </p:nvSpPr>
        <p:spPr>
          <a:xfrm>
            <a:off x="382588" y="383309"/>
            <a:ext cx="8361170" cy="782638"/>
          </a:xfrm>
        </p:spPr>
        <p:txBody>
          <a:bodyPr/>
          <a:lstStyle/>
          <a:p>
            <a:r>
              <a:rPr lang="en-US" dirty="0"/>
              <a:t>Overview</a:t>
            </a:r>
          </a:p>
        </p:txBody>
      </p:sp>
      <p:sp>
        <p:nvSpPr>
          <p:cNvPr id="12" name="Slide Number Placeholder 2">
            <a:extLst>
              <a:ext uri="{FF2B5EF4-FFF2-40B4-BE49-F238E27FC236}">
                <a16:creationId xmlns:a16="http://schemas.microsoft.com/office/drawing/2014/main" id="{1B9E06EA-FE63-462C-89BD-0BFDAA32777D}"/>
              </a:ext>
            </a:extLst>
          </p:cNvPr>
          <p:cNvSpPr>
            <a:spLocks noGrp="1"/>
          </p:cNvSpPr>
          <p:nvPr>
            <p:ph type="sldNum" sz="quarter" idx="12"/>
          </p:nvPr>
        </p:nvSpPr>
        <p:spPr>
          <a:xfrm>
            <a:off x="8288339" y="4874847"/>
            <a:ext cx="468000" cy="135000"/>
          </a:xfrm>
        </p:spPr>
        <p:txBody>
          <a:bodyPr/>
          <a:lstStyle/>
          <a:p>
            <a:pPr>
              <a:spcAft>
                <a:spcPts val="600"/>
              </a:spcAft>
            </a:pPr>
            <a:fld id="{C60C2248-B95D-984B-A0F4-42B9A4652AA7}" type="slidenum">
              <a:rPr lang="en-US" smtClean="0"/>
              <a:pPr>
                <a:spcAft>
                  <a:spcPts val="600"/>
                </a:spcAft>
              </a:pPr>
              <a:t>10</a:t>
            </a:fld>
            <a:endParaRPr lang="en-US" dirty="0"/>
          </a:p>
        </p:txBody>
      </p:sp>
      <p:pic>
        <p:nvPicPr>
          <p:cNvPr id="4" name="Picture 3" descr="A close up of a device&#10;&#10;Description automatically generated">
            <a:extLst>
              <a:ext uri="{FF2B5EF4-FFF2-40B4-BE49-F238E27FC236}">
                <a16:creationId xmlns:a16="http://schemas.microsoft.com/office/drawing/2014/main" id="{FD622AEB-FCF9-4DE0-863C-54E3EAAAEC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859" b="559"/>
          <a:stretch/>
        </p:blipFill>
        <p:spPr>
          <a:xfrm>
            <a:off x="390527" y="1242147"/>
            <a:ext cx="8353233" cy="3383432"/>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10</a:t>
            </a:fld>
            <a:endParaRPr lang="en-US" dirty="0"/>
          </a:p>
        </p:txBody>
      </p:sp>
    </p:spTree>
    <p:extLst>
      <p:ext uri="{BB962C8B-B14F-4D97-AF65-F5344CB8AC3E}">
        <p14:creationId xmlns:p14="http://schemas.microsoft.com/office/powerpoint/2010/main" val="32479677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8498" y="81195"/>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Services</a:t>
            </a:r>
          </a:p>
        </p:txBody>
      </p:sp>
      <p:sp>
        <p:nvSpPr>
          <p:cNvPr id="8" name="Content Placeholder 2"/>
          <p:cNvSpPr txBox="1">
            <a:spLocks/>
          </p:cNvSpPr>
          <p:nvPr/>
        </p:nvSpPr>
        <p:spPr>
          <a:xfrm>
            <a:off x="188640" y="623806"/>
            <a:ext cx="8650568" cy="415175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When using RC, pods are terminated and created during scaling or replication operations</a:t>
            </a:r>
          </a:p>
          <a:p>
            <a:r>
              <a:rPr lang="en-US" sz="1800" dirty="0">
                <a:latin typeface="Arial Nova Cond" panose="020B0506020202020204" pitchFamily="34" charset="0"/>
              </a:rPr>
              <a:t>When using Deployments, while updating the image version the pods are terminated &amp; new pods take the place of older pods.</a:t>
            </a:r>
          </a:p>
          <a:p>
            <a:r>
              <a:rPr lang="en-US" sz="1800" dirty="0">
                <a:latin typeface="Arial Nova Cond" panose="020B0506020202020204" pitchFamily="34" charset="0"/>
              </a:rPr>
              <a:t>Pods are very dynamic </a:t>
            </a:r>
            <a:r>
              <a:rPr lang="en-US" sz="1800" dirty="0" err="1">
                <a:latin typeface="Arial Nova Cond" panose="020B0506020202020204" pitchFamily="34" charset="0"/>
              </a:rPr>
              <a:t>i.e</a:t>
            </a:r>
            <a:r>
              <a:rPr lang="en-US" sz="1800" dirty="0">
                <a:latin typeface="Arial Nova Cond" panose="020B0506020202020204" pitchFamily="34" charset="0"/>
              </a:rPr>
              <a:t> they come &amp; go on the k8s cluster and on any of the available nodes &amp; it would be difficult to access the pods as the pods IP changes once its recreated</a:t>
            </a:r>
          </a:p>
          <a:p>
            <a:r>
              <a:rPr lang="en-US" sz="1800" dirty="0">
                <a:latin typeface="Arial Nova Cond" panose="020B0506020202020204" pitchFamily="34" charset="0"/>
              </a:rPr>
              <a:t>Service Object is an logical bridge between pods &amp; end users, which provides Virtual IP (VIP) address.</a:t>
            </a:r>
          </a:p>
          <a:p>
            <a:r>
              <a:rPr lang="en-US" sz="1800" dirty="0">
                <a:latin typeface="Arial Nova Cond" panose="020B0506020202020204" pitchFamily="34" charset="0"/>
              </a:rPr>
              <a:t>Service allows clients to reliably connect to the containers running in the pod using the VIP.</a:t>
            </a:r>
          </a:p>
          <a:p>
            <a:r>
              <a:rPr lang="en-US" sz="1800" dirty="0">
                <a:latin typeface="Arial Nova Cond" panose="020B0506020202020204" pitchFamily="34" charset="0"/>
              </a:rPr>
              <a:t>The VIP is not an actual IP connected to a network interface, but its purpose is purely to forward traffic to one or more pods. </a:t>
            </a:r>
          </a:p>
          <a:p>
            <a:r>
              <a:rPr lang="en-US" sz="1800" dirty="0" err="1">
                <a:latin typeface="Arial Nova Cond" panose="020B0506020202020204" pitchFamily="34" charset="0"/>
              </a:rPr>
              <a:t>kube</a:t>
            </a:r>
            <a:r>
              <a:rPr lang="en-US" sz="1800" dirty="0">
                <a:latin typeface="Arial Nova Cond" panose="020B0506020202020204" pitchFamily="34" charset="0"/>
              </a:rPr>
              <a:t>-proxy is the one which Keeps the mapping between the VIP and the pods up-to-date, which queries the API server to learn about new services in the cluster.</a:t>
            </a:r>
          </a:p>
        </p:txBody>
      </p:sp>
      <p:sp>
        <p:nvSpPr>
          <p:cNvPr id="2" name="Slide Number Placeholder 1">
            <a:extLst>
              <a:ext uri="{FF2B5EF4-FFF2-40B4-BE49-F238E27FC236}">
                <a16:creationId xmlns:a16="http://schemas.microsoft.com/office/drawing/2014/main" id="{09F3A958-801F-45E3-A938-9B58445968CC}"/>
              </a:ext>
            </a:extLst>
          </p:cNvPr>
          <p:cNvSpPr>
            <a:spLocks noGrp="1"/>
          </p:cNvSpPr>
          <p:nvPr>
            <p:ph type="sldNum" sz="quarter" idx="12"/>
          </p:nvPr>
        </p:nvSpPr>
        <p:spPr/>
        <p:txBody>
          <a:bodyPr/>
          <a:lstStyle/>
          <a:p>
            <a:fld id="{C60C2248-B95D-984B-A0F4-42B9A4652AA7}" type="slidenum">
              <a:rPr lang="en-US" smtClean="0"/>
              <a:pPr/>
              <a:t>100</a:t>
            </a:fld>
            <a:endParaRPr lang="en-US" dirty="0"/>
          </a:p>
        </p:txBody>
      </p:sp>
    </p:spTree>
    <p:extLst>
      <p:ext uri="{BB962C8B-B14F-4D97-AF65-F5344CB8AC3E}">
        <p14:creationId xmlns:p14="http://schemas.microsoft.com/office/powerpoint/2010/main" val="2195950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40" y="350875"/>
            <a:ext cx="8650568" cy="45294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Although each Pod has a unique IP address, those IPs are not exposed outside the cluster.</a:t>
            </a:r>
          </a:p>
          <a:p>
            <a:r>
              <a:rPr lang="en-US" sz="1800" dirty="0">
                <a:latin typeface="Arial Nova Cond" panose="020B0506020202020204" pitchFamily="34" charset="0"/>
              </a:rPr>
              <a:t>Services helps to expose the VIP mapped to the pods &amp; allows applications to receive traffic</a:t>
            </a:r>
          </a:p>
          <a:p>
            <a:r>
              <a:rPr lang="en-US" sz="1800" dirty="0">
                <a:latin typeface="Arial Nova Cond" panose="020B0506020202020204" pitchFamily="34" charset="0"/>
              </a:rPr>
              <a:t>Labels are used to select which are the Pods to be put under a Service.</a:t>
            </a:r>
          </a:p>
          <a:p>
            <a:r>
              <a:rPr lang="en-US" sz="1800" dirty="0">
                <a:latin typeface="Arial Nova Cond" panose="020B0506020202020204" pitchFamily="34" charset="0"/>
              </a:rPr>
              <a:t>Creating a Service will create an endpoint to access the pods/Application in it.</a:t>
            </a:r>
          </a:p>
          <a:p>
            <a:r>
              <a:rPr lang="en-US" sz="1800" dirty="0">
                <a:latin typeface="Arial Nova Cond" panose="020B0506020202020204" pitchFamily="34" charset="0"/>
              </a:rPr>
              <a:t>Services can be exposed in different ways by specifying a type in the Service Spec:</a:t>
            </a:r>
          </a:p>
          <a:p>
            <a:pPr lvl="1">
              <a:buFont typeface="Wingdings" panose="05000000000000000000" pitchFamily="2" charset="2"/>
              <a:buChar char="§"/>
            </a:pPr>
            <a:r>
              <a:rPr lang="en-US" sz="1800" b="1" dirty="0" err="1">
                <a:latin typeface="Arial Nova Cond" panose="020B0506020202020204" pitchFamily="34" charset="0"/>
              </a:rPr>
              <a:t>ClusterIP</a:t>
            </a:r>
            <a:r>
              <a:rPr lang="en-US" sz="1800" dirty="0">
                <a:latin typeface="Arial Nova Cond" panose="020B0506020202020204" pitchFamily="34" charset="0"/>
              </a:rPr>
              <a:t> (default) - Exposes VIP only reachable from within the cluster.</a:t>
            </a:r>
          </a:p>
          <a:p>
            <a:pPr lvl="1">
              <a:buFont typeface="Wingdings" panose="05000000000000000000" pitchFamily="2" charset="2"/>
              <a:buChar char="§"/>
            </a:pPr>
            <a:r>
              <a:rPr lang="en-US" sz="1800" b="1" dirty="0" err="1">
                <a:latin typeface="Arial Nova Cond" panose="020B0506020202020204" pitchFamily="34" charset="0"/>
              </a:rPr>
              <a:t>NodePort</a:t>
            </a:r>
            <a:r>
              <a:rPr lang="en-US" sz="1800" dirty="0">
                <a:latin typeface="Arial Nova Cond" panose="020B0506020202020204" pitchFamily="34" charset="0"/>
              </a:rPr>
              <a:t> - Exposes the Service on the same port of each selected Node in the cluster using NAT. Makes a Service accessible from outside the cluster using &lt;</a:t>
            </a:r>
            <a:r>
              <a:rPr lang="en-US" sz="1800" b="1" dirty="0" err="1">
                <a:latin typeface="Arial Nova Cond" panose="020B0506020202020204" pitchFamily="34" charset="0"/>
              </a:rPr>
              <a:t>NodeIP</a:t>
            </a:r>
            <a:r>
              <a:rPr lang="en-US" sz="1800" dirty="0">
                <a:latin typeface="Arial Nova Cond" panose="020B0506020202020204" pitchFamily="34" charset="0"/>
              </a:rPr>
              <a:t>&gt;</a:t>
            </a:r>
            <a:r>
              <a:rPr lang="en-US" sz="1800" b="1" dirty="0">
                <a:latin typeface="Arial Nova Cond" panose="020B0506020202020204" pitchFamily="34" charset="0"/>
              </a:rPr>
              <a:t>:</a:t>
            </a:r>
            <a:r>
              <a:rPr lang="en-US" sz="1800" dirty="0">
                <a:latin typeface="Arial Nova Cond" panose="020B0506020202020204" pitchFamily="34" charset="0"/>
              </a:rPr>
              <a:t>&lt;</a:t>
            </a:r>
            <a:r>
              <a:rPr lang="en-US" sz="1800" b="1" dirty="0" err="1">
                <a:latin typeface="Arial Nova Cond" panose="020B0506020202020204" pitchFamily="34" charset="0"/>
              </a:rPr>
              <a:t>NodePort</a:t>
            </a:r>
            <a:r>
              <a:rPr lang="en-US" sz="1800" dirty="0">
                <a:latin typeface="Arial Nova Cond" panose="020B0506020202020204" pitchFamily="34" charset="0"/>
              </a:rPr>
              <a:t>&gt;. </a:t>
            </a:r>
          </a:p>
          <a:p>
            <a:pPr lvl="1">
              <a:buFont typeface="Wingdings" panose="05000000000000000000" pitchFamily="2" charset="2"/>
              <a:buChar char="§"/>
            </a:pPr>
            <a:r>
              <a:rPr lang="en-US" sz="1800" b="1" dirty="0" err="1">
                <a:latin typeface="Arial Nova Cond" panose="020B0506020202020204" pitchFamily="34" charset="0"/>
              </a:rPr>
              <a:t>LoadBalancer</a:t>
            </a:r>
            <a:r>
              <a:rPr lang="en-US" sz="1800" dirty="0">
                <a:latin typeface="Arial Nova Cond" panose="020B0506020202020204" pitchFamily="34" charset="0"/>
              </a:rPr>
              <a:t> - Created by cloud providers that will route external traffic to every node on the </a:t>
            </a:r>
            <a:r>
              <a:rPr lang="en-US" sz="1800" dirty="0" err="1">
                <a:latin typeface="Arial Nova Cond" panose="020B0506020202020204" pitchFamily="34" charset="0"/>
              </a:rPr>
              <a:t>NodePort</a:t>
            </a:r>
            <a:r>
              <a:rPr lang="en-US" sz="1800" dirty="0">
                <a:latin typeface="Arial Nova Cond" panose="020B0506020202020204" pitchFamily="34" charset="0"/>
              </a:rPr>
              <a:t> (ex: ELB on AWS). </a:t>
            </a:r>
          </a:p>
          <a:p>
            <a:pPr marL="171450" lvl="1">
              <a:spcBef>
                <a:spcPts val="750"/>
              </a:spcBef>
            </a:pPr>
            <a:r>
              <a:rPr lang="en-US" sz="1800" dirty="0">
                <a:latin typeface="Arial Nova Cond" panose="020B0506020202020204" pitchFamily="34" charset="0"/>
              </a:rPr>
              <a:t>By default service can run only between ports 30000-32767</a:t>
            </a:r>
          </a:p>
        </p:txBody>
      </p:sp>
      <p:sp>
        <p:nvSpPr>
          <p:cNvPr id="2" name="Slide Number Placeholder 1">
            <a:extLst>
              <a:ext uri="{FF2B5EF4-FFF2-40B4-BE49-F238E27FC236}">
                <a16:creationId xmlns:a16="http://schemas.microsoft.com/office/drawing/2014/main" id="{76C33FC2-DCEA-44E2-9AD0-C3E0A6D5E058}"/>
              </a:ext>
            </a:extLst>
          </p:cNvPr>
          <p:cNvSpPr>
            <a:spLocks noGrp="1"/>
          </p:cNvSpPr>
          <p:nvPr>
            <p:ph type="sldNum" sz="quarter" idx="12"/>
          </p:nvPr>
        </p:nvSpPr>
        <p:spPr/>
        <p:txBody>
          <a:bodyPr/>
          <a:lstStyle/>
          <a:p>
            <a:fld id="{C60C2248-B95D-984B-A0F4-42B9A4652AA7}" type="slidenum">
              <a:rPr lang="en-US" smtClean="0"/>
              <a:pPr/>
              <a:t>101</a:t>
            </a:fld>
            <a:endParaRPr lang="en-US" dirty="0"/>
          </a:p>
        </p:txBody>
      </p:sp>
    </p:spTree>
    <p:extLst>
      <p:ext uri="{BB962C8B-B14F-4D97-AF65-F5344CB8AC3E}">
        <p14:creationId xmlns:p14="http://schemas.microsoft.com/office/powerpoint/2010/main" val="20710322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85763"/>
            <a:ext cx="9144000" cy="4371975"/>
          </a:xfrm>
          <a:prstGeom prst="rect">
            <a:avLst/>
          </a:prstGeom>
        </p:spPr>
      </p:pic>
      <p:sp>
        <p:nvSpPr>
          <p:cNvPr id="2" name="Slide Number Placeholder 1">
            <a:extLst>
              <a:ext uri="{FF2B5EF4-FFF2-40B4-BE49-F238E27FC236}">
                <a16:creationId xmlns:a16="http://schemas.microsoft.com/office/drawing/2014/main" id="{5DB4118F-5258-45B7-81AD-8E9AFB45FA1F}"/>
              </a:ext>
            </a:extLst>
          </p:cNvPr>
          <p:cNvSpPr>
            <a:spLocks noGrp="1"/>
          </p:cNvSpPr>
          <p:nvPr>
            <p:ph type="sldNum" sz="quarter" idx="12"/>
          </p:nvPr>
        </p:nvSpPr>
        <p:spPr/>
        <p:txBody>
          <a:bodyPr/>
          <a:lstStyle/>
          <a:p>
            <a:fld id="{C60C2248-B95D-984B-A0F4-42B9A4652AA7}" type="slidenum">
              <a:rPr lang="en-US" smtClean="0"/>
              <a:pPr/>
              <a:t>102</a:t>
            </a:fld>
            <a:endParaRPr lang="en-US" dirty="0"/>
          </a:p>
        </p:txBody>
      </p:sp>
    </p:spTree>
    <p:extLst>
      <p:ext uri="{BB962C8B-B14F-4D97-AF65-F5344CB8AC3E}">
        <p14:creationId xmlns:p14="http://schemas.microsoft.com/office/powerpoint/2010/main" val="2803775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52419" y="89756"/>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Services – Example11: </a:t>
            </a:r>
            <a:r>
              <a:rPr lang="en-US" sz="2400" b="1" dirty="0" err="1">
                <a:latin typeface="Arial Nova Cond" panose="020B0506020202020204" pitchFamily="34" charset="0"/>
              </a:rPr>
              <a:t>podwithports.yml</a:t>
            </a:r>
            <a:endParaRPr lang="en-US" sz="2400" b="1" dirty="0">
              <a:latin typeface="Arial Nova Cond" panose="020B0506020202020204" pitchFamily="34" charset="0"/>
            </a:endParaRPr>
          </a:p>
        </p:txBody>
      </p:sp>
      <p:sp>
        <p:nvSpPr>
          <p:cNvPr id="8" name="Content Placeholder 2"/>
          <p:cNvSpPr txBox="1">
            <a:spLocks/>
          </p:cNvSpPr>
          <p:nvPr/>
        </p:nvSpPr>
        <p:spPr>
          <a:xfrm>
            <a:off x="304792" y="678029"/>
            <a:ext cx="9029789" cy="419401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a:t>
            </a:r>
            <a:r>
              <a:rPr lang="en-US" sz="1800" dirty="0" err="1">
                <a:latin typeface="Arial Nova Cond" panose="020B0506020202020204" pitchFamily="34" charset="0"/>
              </a:rPr>
              <a:t>testservice</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labels:</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myvalue</a:t>
            </a:r>
            <a:r>
              <a:rPr lang="en-US" sz="1800" dirty="0">
                <a:latin typeface="Arial Nova Cond" panose="020B0506020202020204" pitchFamily="34" charset="0"/>
              </a:rPr>
              <a:t>: demo                                </a:t>
            </a:r>
            <a:r>
              <a:rPr lang="en-US" sz="1800" b="1" dirty="0">
                <a:latin typeface="Arial Nova Cond" panose="020B0506020202020204" pitchFamily="34" charset="0"/>
              </a:rPr>
              <a:t># Label for applying service later</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httpd</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ports:</a:t>
            </a:r>
          </a:p>
          <a:p>
            <a:pPr marL="0" indent="0">
              <a:buNone/>
            </a:pPr>
            <a:r>
              <a:rPr lang="en-US" sz="1800" dirty="0">
                <a:latin typeface="Arial Nova Cond" panose="020B0506020202020204" pitchFamily="34" charset="0"/>
              </a:rPr>
              <a:t>       - </a:t>
            </a:r>
            <a:r>
              <a:rPr lang="en-US" sz="1800" dirty="0" err="1">
                <a:latin typeface="Arial Nova Cond" panose="020B0506020202020204" pitchFamily="34" charset="0"/>
              </a:rPr>
              <a:t>containerPort</a:t>
            </a:r>
            <a:r>
              <a:rPr lang="en-US" sz="1800" dirty="0">
                <a:latin typeface="Arial Nova Cond" panose="020B0506020202020204" pitchFamily="34" charset="0"/>
              </a:rPr>
              <a:t>: 80                         </a:t>
            </a:r>
            <a:r>
              <a:rPr lang="en-US" sz="1800" b="1" dirty="0">
                <a:latin typeface="Arial Nova Cond" panose="020B0506020202020204" pitchFamily="34" charset="0"/>
              </a:rPr>
              <a:t># Expose port 80 from container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p:txBody>
      </p:sp>
      <p:sp>
        <p:nvSpPr>
          <p:cNvPr id="2" name="Slide Number Placeholder 1">
            <a:extLst>
              <a:ext uri="{FF2B5EF4-FFF2-40B4-BE49-F238E27FC236}">
                <a16:creationId xmlns:a16="http://schemas.microsoft.com/office/drawing/2014/main" id="{A849F55C-3D84-4A54-B16C-09C06196BDC2}"/>
              </a:ext>
            </a:extLst>
          </p:cNvPr>
          <p:cNvSpPr>
            <a:spLocks noGrp="1"/>
          </p:cNvSpPr>
          <p:nvPr>
            <p:ph type="sldNum" sz="quarter" idx="12"/>
          </p:nvPr>
        </p:nvSpPr>
        <p:spPr/>
        <p:txBody>
          <a:bodyPr/>
          <a:lstStyle/>
          <a:p>
            <a:fld id="{C60C2248-B95D-984B-A0F4-42B9A4652AA7}" type="slidenum">
              <a:rPr lang="en-US" smtClean="0"/>
              <a:pPr/>
              <a:t>103</a:t>
            </a:fld>
            <a:endParaRPr lang="en-US" dirty="0"/>
          </a:p>
        </p:txBody>
      </p:sp>
    </p:spTree>
    <p:extLst>
      <p:ext uri="{BB962C8B-B14F-4D97-AF65-F5344CB8AC3E}">
        <p14:creationId xmlns:p14="http://schemas.microsoft.com/office/powerpoint/2010/main" val="21850600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Services – Example11: </a:t>
            </a:r>
            <a:r>
              <a:rPr lang="en-US" sz="2400" b="1" dirty="0" err="1"/>
              <a:t>service.yml</a:t>
            </a:r>
            <a:endParaRPr lang="en-US" sz="2400" b="1" dirty="0"/>
          </a:p>
        </p:txBody>
      </p:sp>
      <p:sp>
        <p:nvSpPr>
          <p:cNvPr id="8" name="Content Placeholder 2"/>
          <p:cNvSpPr txBox="1">
            <a:spLocks/>
          </p:cNvSpPr>
          <p:nvPr/>
        </p:nvSpPr>
        <p:spPr>
          <a:xfrm>
            <a:off x="188639" y="693656"/>
            <a:ext cx="9029789" cy="402906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Service                 	</a:t>
            </a:r>
            <a:r>
              <a:rPr lang="en-US" sz="1800" b="1" dirty="0">
                <a:latin typeface="Arial Nova Cond" panose="020B0506020202020204" pitchFamily="34" charset="0"/>
              </a:rPr>
              <a:t># Defines to create Service type Object</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a:t>
            </a:r>
            <a:r>
              <a:rPr lang="en-US" sz="1800" dirty="0" err="1">
                <a:latin typeface="Arial Nova Cond" panose="020B0506020202020204" pitchFamily="34" charset="0"/>
              </a:rPr>
              <a:t>demoservice</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ports:</a:t>
            </a:r>
          </a:p>
          <a:p>
            <a:pPr marL="0" indent="0">
              <a:buNone/>
            </a:pPr>
            <a:r>
              <a:rPr lang="en-US" sz="1800" dirty="0">
                <a:latin typeface="Arial Nova Cond" panose="020B0506020202020204" pitchFamily="34" charset="0"/>
              </a:rPr>
              <a:t>    - port: 80           		</a:t>
            </a:r>
            <a:r>
              <a:rPr lang="en-US" sz="1800" b="1" dirty="0">
                <a:latin typeface="Arial Nova Cond" panose="020B0506020202020204" pitchFamily="34" charset="0"/>
              </a:rPr>
              <a:t># Containers port exposed</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targetPort</a:t>
            </a:r>
            <a:r>
              <a:rPr lang="en-US" sz="1800" dirty="0">
                <a:latin typeface="Arial Nova Cond" panose="020B0506020202020204" pitchFamily="34" charset="0"/>
              </a:rPr>
              <a:t>: 80		</a:t>
            </a:r>
            <a:r>
              <a:rPr lang="en-US" sz="1800" b="1" dirty="0">
                <a:latin typeface="Arial Nova Cond" panose="020B0506020202020204" pitchFamily="34" charset="0"/>
              </a:rPr>
              <a:t># Pods port</a:t>
            </a:r>
          </a:p>
          <a:p>
            <a:pPr marL="0" indent="0">
              <a:buNone/>
            </a:pPr>
            <a:r>
              <a:rPr lang="en-US" sz="1800" dirty="0">
                <a:latin typeface="Arial Nova Cond" panose="020B0506020202020204" pitchFamily="34" charset="0"/>
              </a:rPr>
              <a:t>  selector:</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myvalue</a:t>
            </a:r>
            <a:r>
              <a:rPr lang="en-US" sz="1800" dirty="0">
                <a:latin typeface="Arial Nova Cond" panose="020B0506020202020204" pitchFamily="34" charset="0"/>
              </a:rPr>
              <a:t>: demo		</a:t>
            </a:r>
            <a:r>
              <a:rPr lang="en-US" sz="1800" b="1" dirty="0">
                <a:latin typeface="Arial Nova Cond" panose="020B0506020202020204" pitchFamily="34" charset="0"/>
              </a:rPr>
              <a:t># Apply this service to any pods which has the specific label</a:t>
            </a:r>
          </a:p>
          <a:p>
            <a:pPr marL="0" indent="0">
              <a:buNone/>
            </a:pPr>
            <a:r>
              <a:rPr lang="en-US" sz="1800" dirty="0">
                <a:latin typeface="Arial Nova Cond" panose="020B0506020202020204" pitchFamily="34" charset="0"/>
              </a:rPr>
              <a:t>  type: &lt;type&gt;		</a:t>
            </a:r>
            <a:r>
              <a:rPr lang="en-US" sz="1800" b="1" dirty="0">
                <a:latin typeface="Arial Nova Cond" panose="020B0506020202020204" pitchFamily="34" charset="0"/>
              </a:rPr>
              <a:t># Specifies the service type </a:t>
            </a:r>
            <a:r>
              <a:rPr lang="en-US" sz="1800" b="1" dirty="0" err="1">
                <a:latin typeface="Arial Nova Cond" panose="020B0506020202020204" pitchFamily="34" charset="0"/>
              </a:rPr>
              <a:t>i.e</a:t>
            </a:r>
            <a:r>
              <a:rPr lang="en-US" sz="1800" b="1" dirty="0">
                <a:latin typeface="Arial Nova Cond" panose="020B0506020202020204" pitchFamily="34" charset="0"/>
              </a:rPr>
              <a:t> </a:t>
            </a:r>
            <a:r>
              <a:rPr lang="en-US" sz="1800" b="1" dirty="0" err="1">
                <a:latin typeface="Arial Nova Cond" panose="020B0506020202020204" pitchFamily="34" charset="0"/>
              </a:rPr>
              <a:t>ClusterIP</a:t>
            </a:r>
            <a:r>
              <a:rPr lang="en-US" sz="1800" b="1" dirty="0">
                <a:latin typeface="Arial Nova Cond" panose="020B0506020202020204" pitchFamily="34" charset="0"/>
              </a:rPr>
              <a:t> or </a:t>
            </a:r>
            <a:r>
              <a:rPr lang="en-US" sz="1800" b="1" dirty="0" err="1">
                <a:latin typeface="Arial Nova Cond" panose="020B0506020202020204" pitchFamily="34" charset="0"/>
              </a:rPr>
              <a:t>NodePort</a:t>
            </a:r>
            <a:endParaRPr lang="en-US" sz="180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66A9ED73-59C7-4779-94B9-212F346A56F2}"/>
              </a:ext>
            </a:extLst>
          </p:cNvPr>
          <p:cNvSpPr>
            <a:spLocks noGrp="1"/>
          </p:cNvSpPr>
          <p:nvPr>
            <p:ph type="sldNum" sz="quarter" idx="12"/>
          </p:nvPr>
        </p:nvSpPr>
        <p:spPr/>
        <p:txBody>
          <a:bodyPr/>
          <a:lstStyle/>
          <a:p>
            <a:fld id="{C60C2248-B95D-984B-A0F4-42B9A4652AA7}" type="slidenum">
              <a:rPr lang="en-US" smtClean="0"/>
              <a:pPr/>
              <a:t>104</a:t>
            </a:fld>
            <a:endParaRPr lang="en-US" dirty="0"/>
          </a:p>
        </p:txBody>
      </p:sp>
    </p:spTree>
    <p:extLst>
      <p:ext uri="{BB962C8B-B14F-4D97-AF65-F5344CB8AC3E}">
        <p14:creationId xmlns:p14="http://schemas.microsoft.com/office/powerpoint/2010/main" val="3226655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335289" y="475408"/>
            <a:ext cx="8296246" cy="423726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List the services available in the cluster</a:t>
            </a:r>
          </a:p>
          <a:p>
            <a:pPr marL="0" indent="0">
              <a:buNone/>
            </a:pPr>
            <a:r>
              <a:rPr lang="en-US" sz="1800" b="1" dirty="0"/>
              <a:t>$</a:t>
            </a:r>
            <a:r>
              <a:rPr lang="en-US" sz="1800" b="1" dirty="0">
                <a:solidFill>
                  <a:srgbClr val="800000"/>
                </a:solidFill>
              </a:rPr>
              <a:t> kubectl apply -f  </a:t>
            </a:r>
            <a:r>
              <a:rPr lang="en-US" sz="1800" b="1" dirty="0" err="1">
                <a:solidFill>
                  <a:srgbClr val="800000"/>
                </a:solidFill>
              </a:rPr>
              <a:t>service.yml</a:t>
            </a:r>
            <a:endParaRPr lang="en-US" sz="1800" b="1" dirty="0">
              <a:solidFill>
                <a:srgbClr val="800000"/>
              </a:solidFill>
            </a:endParaRPr>
          </a:p>
          <a:p>
            <a:pPr marL="0" indent="0">
              <a:buNone/>
            </a:pPr>
            <a:r>
              <a:rPr lang="en-US" sz="1800" b="1" dirty="0"/>
              <a:t>$</a:t>
            </a:r>
            <a:r>
              <a:rPr lang="en-US" sz="1800" b="1" dirty="0">
                <a:solidFill>
                  <a:srgbClr val="800000"/>
                </a:solidFill>
              </a:rPr>
              <a:t> kubectl get svc</a:t>
            </a:r>
          </a:p>
          <a:p>
            <a:pPr marL="0" indent="0">
              <a:buNone/>
            </a:pPr>
            <a:r>
              <a:rPr lang="en-US" sz="1800" b="1" dirty="0"/>
              <a:t>$</a:t>
            </a:r>
            <a:r>
              <a:rPr lang="en-US" sz="1800" b="1" dirty="0">
                <a:solidFill>
                  <a:srgbClr val="800000"/>
                </a:solidFill>
              </a:rPr>
              <a:t> kubectl describe pod &lt;</a:t>
            </a:r>
            <a:r>
              <a:rPr lang="en-US" sz="1800" b="1" dirty="0" err="1">
                <a:solidFill>
                  <a:srgbClr val="800000"/>
                </a:solidFill>
              </a:rPr>
              <a:t>podname</a:t>
            </a:r>
            <a:r>
              <a:rPr lang="en-US" sz="1800" b="1" dirty="0">
                <a:solidFill>
                  <a:srgbClr val="800000"/>
                </a:solidFill>
              </a:rPr>
              <a:t>&gt;</a:t>
            </a:r>
          </a:p>
          <a:p>
            <a:pPr marL="0" indent="0">
              <a:buNone/>
            </a:pPr>
            <a:r>
              <a:rPr lang="en-US" sz="1800" b="1" dirty="0">
                <a:solidFill>
                  <a:srgbClr val="002060"/>
                </a:solidFill>
              </a:rPr>
              <a:t>  - curl &lt;</a:t>
            </a:r>
            <a:r>
              <a:rPr lang="en-US" sz="1800" b="1" dirty="0" err="1">
                <a:solidFill>
                  <a:srgbClr val="002060"/>
                </a:solidFill>
              </a:rPr>
              <a:t>podIP</a:t>
            </a:r>
            <a:r>
              <a:rPr lang="en-US" sz="1800" b="1" dirty="0">
                <a:solidFill>
                  <a:srgbClr val="002060"/>
                </a:solidFill>
              </a:rPr>
              <a:t>&gt;:80</a:t>
            </a:r>
          </a:p>
          <a:p>
            <a:pPr marL="0" indent="0">
              <a:buNone/>
            </a:pPr>
            <a:r>
              <a:rPr lang="en-US" sz="1800" b="1" dirty="0"/>
              <a:t>$</a:t>
            </a:r>
            <a:r>
              <a:rPr lang="en-US" sz="1800" b="1" dirty="0">
                <a:solidFill>
                  <a:srgbClr val="800000"/>
                </a:solidFill>
              </a:rPr>
              <a:t> kubectl describe svc &lt;</a:t>
            </a:r>
            <a:r>
              <a:rPr lang="en-US" sz="1800" b="1" dirty="0" err="1">
                <a:solidFill>
                  <a:srgbClr val="800000"/>
                </a:solidFill>
              </a:rPr>
              <a:t>servicename</a:t>
            </a:r>
            <a:r>
              <a:rPr lang="en-US" sz="1800" b="1" dirty="0">
                <a:solidFill>
                  <a:srgbClr val="800000"/>
                </a:solidFill>
              </a:rPr>
              <a:t>&gt;</a:t>
            </a:r>
          </a:p>
          <a:p>
            <a:pPr marL="0" indent="0">
              <a:buNone/>
            </a:pPr>
            <a:r>
              <a:rPr lang="en-US" sz="1800" b="1" dirty="0">
                <a:solidFill>
                  <a:srgbClr val="002060"/>
                </a:solidFill>
              </a:rPr>
              <a:t> - curl &lt;</a:t>
            </a:r>
            <a:r>
              <a:rPr lang="en-US" sz="1800" b="1" dirty="0" err="1">
                <a:solidFill>
                  <a:srgbClr val="002060"/>
                </a:solidFill>
              </a:rPr>
              <a:t>serviceIP</a:t>
            </a:r>
            <a:r>
              <a:rPr lang="en-US" sz="1800" b="1" dirty="0">
                <a:solidFill>
                  <a:srgbClr val="002060"/>
                </a:solidFill>
              </a:rPr>
              <a:t>&gt;:80</a:t>
            </a:r>
          </a:p>
          <a:p>
            <a:pPr marL="0" indent="0">
              <a:buNone/>
            </a:pPr>
            <a:endParaRPr lang="en-US" sz="1800" b="1" dirty="0">
              <a:solidFill>
                <a:srgbClr val="002060"/>
              </a:solidFill>
            </a:endParaRPr>
          </a:p>
          <a:p>
            <a:pPr marL="0" indent="0">
              <a:buNone/>
            </a:pPr>
            <a:r>
              <a:rPr lang="en-US" sz="1800" b="1" dirty="0"/>
              <a:t>Delete a service</a:t>
            </a:r>
          </a:p>
          <a:p>
            <a:pPr marL="0" indent="0">
              <a:buNone/>
            </a:pPr>
            <a:r>
              <a:rPr lang="en-US" sz="1800" b="1" dirty="0"/>
              <a:t>$</a:t>
            </a:r>
            <a:r>
              <a:rPr lang="en-US" sz="1800" b="1" dirty="0">
                <a:solidFill>
                  <a:srgbClr val="800000"/>
                </a:solidFill>
              </a:rPr>
              <a:t> kubectl delete svc &lt;</a:t>
            </a:r>
            <a:r>
              <a:rPr lang="en-US" sz="1800" b="1" dirty="0" err="1">
                <a:solidFill>
                  <a:srgbClr val="800000"/>
                </a:solidFill>
              </a:rPr>
              <a:t>servicename</a:t>
            </a:r>
            <a:r>
              <a:rPr lang="en-US" sz="1800" b="1" dirty="0">
                <a:solidFill>
                  <a:srgbClr val="800000"/>
                </a:solidFill>
              </a:rPr>
              <a:t>&gt;</a:t>
            </a:r>
          </a:p>
          <a:p>
            <a:pPr marL="0" indent="0">
              <a:buNone/>
            </a:pPr>
            <a:endParaRPr lang="en-US" sz="1800" b="1" dirty="0">
              <a:solidFill>
                <a:srgbClr val="800000"/>
              </a:solidFill>
            </a:endParaRPr>
          </a:p>
          <a:p>
            <a:pPr marL="0" indent="0">
              <a:buNone/>
            </a:pPr>
            <a:r>
              <a:rPr lang="en-US" sz="1800" b="1" dirty="0"/>
              <a:t>Change the Service type to </a:t>
            </a:r>
            <a:r>
              <a:rPr lang="en-US" sz="1800" b="1" dirty="0" err="1"/>
              <a:t>NodePort</a:t>
            </a:r>
            <a:r>
              <a:rPr lang="en-US" sz="1800" b="1" dirty="0"/>
              <a:t> &amp; try accessing the port 80 from Node</a:t>
            </a:r>
          </a:p>
          <a:p>
            <a:pPr marL="0" indent="0">
              <a:buNone/>
            </a:pPr>
            <a:r>
              <a:rPr lang="en-US" sz="1800" b="1" dirty="0"/>
              <a:t>$</a:t>
            </a:r>
            <a:r>
              <a:rPr lang="en-US" sz="1800" b="1" dirty="0">
                <a:solidFill>
                  <a:srgbClr val="800000"/>
                </a:solidFill>
              </a:rPr>
              <a:t> kubectl describe svc &lt;</a:t>
            </a:r>
            <a:r>
              <a:rPr lang="en-US" sz="1800" b="1" dirty="0" err="1">
                <a:solidFill>
                  <a:srgbClr val="800000"/>
                </a:solidFill>
              </a:rPr>
              <a:t>servicename</a:t>
            </a:r>
            <a:r>
              <a:rPr lang="en-US" sz="1800" b="1" dirty="0">
                <a:solidFill>
                  <a:srgbClr val="800000"/>
                </a:solidFill>
              </a:rPr>
              <a:t>&gt;</a:t>
            </a:r>
          </a:p>
          <a:p>
            <a:pPr marL="0" indent="0">
              <a:buNone/>
            </a:pPr>
            <a:r>
              <a:rPr lang="en-US" sz="1800" b="1" dirty="0">
                <a:solidFill>
                  <a:srgbClr val="800000"/>
                </a:solidFill>
              </a:rPr>
              <a:t> </a:t>
            </a:r>
            <a:r>
              <a:rPr lang="en-US" sz="1800" b="1" dirty="0">
                <a:solidFill>
                  <a:srgbClr val="002060"/>
                </a:solidFill>
              </a:rPr>
              <a:t> - http://&lt;publicIP&gt;:&lt;NodePort-exposedby-service&gt;</a:t>
            </a:r>
          </a:p>
        </p:txBody>
      </p:sp>
      <p:sp>
        <p:nvSpPr>
          <p:cNvPr id="2" name="Slide Number Placeholder 1">
            <a:extLst>
              <a:ext uri="{FF2B5EF4-FFF2-40B4-BE49-F238E27FC236}">
                <a16:creationId xmlns:a16="http://schemas.microsoft.com/office/drawing/2014/main" id="{40515BB0-883B-4CB9-965E-25CFF7038C5B}"/>
              </a:ext>
            </a:extLst>
          </p:cNvPr>
          <p:cNvSpPr>
            <a:spLocks noGrp="1"/>
          </p:cNvSpPr>
          <p:nvPr>
            <p:ph type="sldNum" sz="quarter" idx="12"/>
          </p:nvPr>
        </p:nvSpPr>
        <p:spPr/>
        <p:txBody>
          <a:bodyPr/>
          <a:lstStyle/>
          <a:p>
            <a:fld id="{C60C2248-B95D-984B-A0F4-42B9A4652AA7}" type="slidenum">
              <a:rPr lang="en-US" smtClean="0"/>
              <a:pPr/>
              <a:t>105</a:t>
            </a:fld>
            <a:endParaRPr lang="en-US" dirty="0"/>
          </a:p>
        </p:txBody>
      </p:sp>
    </p:spTree>
    <p:extLst>
      <p:ext uri="{BB962C8B-B14F-4D97-AF65-F5344CB8AC3E}">
        <p14:creationId xmlns:p14="http://schemas.microsoft.com/office/powerpoint/2010/main" val="2846436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956512" cy="646331"/>
          </a:xfrm>
          <a:prstGeom prst="rect">
            <a:avLst/>
          </a:prstGeom>
        </p:spPr>
        <p:txBody>
          <a:bodyPr wrap="square">
            <a:spAutoFit/>
          </a:bodyPr>
          <a:lstStyle/>
          <a:p>
            <a:r>
              <a:rPr lang="en-US" sz="3600" b="1" dirty="0"/>
              <a:t>Health Checks</a:t>
            </a:r>
          </a:p>
        </p:txBody>
      </p:sp>
      <p:sp>
        <p:nvSpPr>
          <p:cNvPr id="2" name="Slide Number Placeholder 1">
            <a:extLst>
              <a:ext uri="{FF2B5EF4-FFF2-40B4-BE49-F238E27FC236}">
                <a16:creationId xmlns:a16="http://schemas.microsoft.com/office/drawing/2014/main" id="{F47844D7-0D8C-4049-80EB-FE9835675553}"/>
              </a:ext>
            </a:extLst>
          </p:cNvPr>
          <p:cNvSpPr>
            <a:spLocks noGrp="1"/>
          </p:cNvSpPr>
          <p:nvPr>
            <p:ph type="sldNum" sz="quarter" idx="12"/>
          </p:nvPr>
        </p:nvSpPr>
        <p:spPr/>
        <p:txBody>
          <a:bodyPr/>
          <a:lstStyle/>
          <a:p>
            <a:fld id="{C60C2248-B95D-984B-A0F4-42B9A4652AA7}" type="slidenum">
              <a:rPr lang="en-US" smtClean="0"/>
              <a:pPr/>
              <a:t>106</a:t>
            </a:fld>
            <a:endParaRPr lang="en-US" dirty="0"/>
          </a:p>
        </p:txBody>
      </p:sp>
    </p:spTree>
    <p:extLst>
      <p:ext uri="{BB962C8B-B14F-4D97-AF65-F5344CB8AC3E}">
        <p14:creationId xmlns:p14="http://schemas.microsoft.com/office/powerpoint/2010/main" val="20027662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6716" y="7944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Health Checks</a:t>
            </a:r>
          </a:p>
        </p:txBody>
      </p:sp>
      <p:sp>
        <p:nvSpPr>
          <p:cNvPr id="8" name="Content Placeholder 2"/>
          <p:cNvSpPr txBox="1">
            <a:spLocks/>
          </p:cNvSpPr>
          <p:nvPr/>
        </p:nvSpPr>
        <p:spPr>
          <a:xfrm>
            <a:off x="246716" y="733038"/>
            <a:ext cx="8650568" cy="39743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A Pod is considered ready </a:t>
            </a:r>
            <a:r>
              <a:rPr lang="en-US" sz="1800" b="1" dirty="0">
                <a:latin typeface="Arial Nova Cond" panose="020B0506020202020204" pitchFamily="34" charset="0"/>
              </a:rPr>
              <a:t>when all of its Containers are ready</a:t>
            </a:r>
            <a:r>
              <a:rPr lang="en-US" sz="1800" dirty="0">
                <a:latin typeface="Arial Nova Cond" panose="020B0506020202020204" pitchFamily="34" charset="0"/>
              </a:rPr>
              <a:t>.</a:t>
            </a:r>
          </a:p>
          <a:p>
            <a:r>
              <a:rPr lang="en-US" sz="1800" dirty="0">
                <a:latin typeface="Arial Nova Cond" panose="020B0506020202020204" pitchFamily="34" charset="0"/>
              </a:rPr>
              <a:t>In order to verify if a container in a pod is </a:t>
            </a:r>
            <a:r>
              <a:rPr lang="en-US" sz="1800" b="1" dirty="0">
                <a:latin typeface="Arial Nova Cond" panose="020B0506020202020204" pitchFamily="34" charset="0"/>
              </a:rPr>
              <a:t>healthy</a:t>
            </a:r>
            <a:r>
              <a:rPr lang="en-US" sz="1800" dirty="0">
                <a:latin typeface="Arial Nova Cond" panose="020B0506020202020204" pitchFamily="34" charset="0"/>
              </a:rPr>
              <a:t> and </a:t>
            </a:r>
            <a:r>
              <a:rPr lang="en-US" sz="1800" b="1" dirty="0">
                <a:latin typeface="Arial Nova Cond" panose="020B0506020202020204" pitchFamily="34" charset="0"/>
              </a:rPr>
              <a:t>ready</a:t>
            </a:r>
            <a:r>
              <a:rPr lang="en-US" sz="1800" dirty="0">
                <a:latin typeface="Arial Nova Cond" panose="020B0506020202020204" pitchFamily="34" charset="0"/>
              </a:rPr>
              <a:t> to serve traffic, Kubernetes provides for a range of health checking mechanisms</a:t>
            </a:r>
          </a:p>
          <a:p>
            <a:r>
              <a:rPr lang="en-US" sz="1800" b="1" dirty="0">
                <a:latin typeface="Arial Nova Cond" panose="020B0506020202020204" pitchFamily="34" charset="0"/>
              </a:rPr>
              <a:t>Health checks</a:t>
            </a:r>
            <a:r>
              <a:rPr lang="en-US" sz="1800" dirty="0">
                <a:latin typeface="Arial Nova Cond" panose="020B0506020202020204" pitchFamily="34" charset="0"/>
              </a:rPr>
              <a:t>, or </a:t>
            </a:r>
            <a:r>
              <a:rPr lang="en-US" sz="1800" b="1" dirty="0">
                <a:latin typeface="Arial Nova Cond" panose="020B0506020202020204" pitchFamily="34" charset="0"/>
              </a:rPr>
              <a:t>probes </a:t>
            </a:r>
            <a:r>
              <a:rPr lang="en-US" sz="1800" dirty="0">
                <a:latin typeface="Arial Nova Cond" panose="020B0506020202020204" pitchFamily="34" charset="0"/>
              </a:rPr>
              <a:t>are </a:t>
            </a:r>
            <a:r>
              <a:rPr lang="en-US" sz="1800" b="1" dirty="0">
                <a:latin typeface="Arial Nova Cond" panose="020B0506020202020204" pitchFamily="34" charset="0"/>
              </a:rPr>
              <a:t>carried out by the kubelet</a:t>
            </a:r>
            <a:r>
              <a:rPr lang="en-US" sz="1800" dirty="0">
                <a:latin typeface="Arial Nova Cond" panose="020B0506020202020204" pitchFamily="34" charset="0"/>
              </a:rPr>
              <a:t> to determine when to restart a container (for livenessProbe) and used by services and deployments to determine if a pod should receive traffic (for readinessProbe).</a:t>
            </a:r>
          </a:p>
          <a:p>
            <a:r>
              <a:rPr lang="en-US" sz="1800" dirty="0">
                <a:latin typeface="Arial Nova Cond" panose="020B0506020202020204" pitchFamily="34" charset="0"/>
              </a:rPr>
              <a:t>For example, liveness probes could catch a deadlock, where an application is running, but unable to make progress. Restarting a Container in such a state can help to make the application more available despite bugs.</a:t>
            </a:r>
          </a:p>
          <a:p>
            <a:r>
              <a:rPr lang="en-US" sz="1800" dirty="0">
                <a:latin typeface="Arial Nova Cond" panose="020B0506020202020204" pitchFamily="34" charset="0"/>
              </a:rPr>
              <a:t>One use of readiness probes is to control which Pods are used as backends for Services. When a Pod is not ready, it is removed from Service load balancers.</a:t>
            </a:r>
          </a:p>
          <a:p>
            <a:r>
              <a:rPr lang="en-US" sz="1800" dirty="0">
                <a:latin typeface="Arial Nova Cond" panose="020B0506020202020204" pitchFamily="34" charset="0"/>
              </a:rPr>
              <a:t>For running </a:t>
            </a:r>
            <a:r>
              <a:rPr lang="en-US" sz="1800" dirty="0" err="1">
                <a:latin typeface="Arial Nova Cond" panose="020B0506020202020204" pitchFamily="34" charset="0"/>
              </a:rPr>
              <a:t>healthchecks</a:t>
            </a:r>
            <a:r>
              <a:rPr lang="en-US" sz="1800" dirty="0">
                <a:latin typeface="Arial Nova Cond" panose="020B0506020202020204" pitchFamily="34" charset="0"/>
              </a:rPr>
              <a:t> we would use </a:t>
            </a:r>
            <a:r>
              <a:rPr lang="en-US" sz="1800" dirty="0" err="1">
                <a:latin typeface="Arial Nova Cond" panose="020B0506020202020204" pitchFamily="34" charset="0"/>
              </a:rPr>
              <a:t>cmds</a:t>
            </a:r>
            <a:r>
              <a:rPr lang="en-US" sz="1800" dirty="0">
                <a:latin typeface="Arial Nova Cond" panose="020B0506020202020204" pitchFamily="34" charset="0"/>
              </a:rPr>
              <a:t> specific to the application.</a:t>
            </a:r>
          </a:p>
          <a:p>
            <a:r>
              <a:rPr lang="en-US" sz="1800" dirty="0">
                <a:latin typeface="Arial Nova Cond" panose="020B0506020202020204" pitchFamily="34" charset="0"/>
              </a:rPr>
              <a:t>If the command succeeds, it </a:t>
            </a:r>
            <a:r>
              <a:rPr lang="en-US" sz="1800" b="1" dirty="0">
                <a:latin typeface="Arial Nova Cond" panose="020B0506020202020204" pitchFamily="34" charset="0"/>
              </a:rPr>
              <a:t>returns 0</a:t>
            </a:r>
            <a:r>
              <a:rPr lang="en-US" sz="1800" dirty="0">
                <a:latin typeface="Arial Nova Cond" panose="020B0506020202020204" pitchFamily="34" charset="0"/>
              </a:rPr>
              <a:t>, and the kubelet considers the Container to be </a:t>
            </a:r>
            <a:r>
              <a:rPr lang="en-US" sz="1800" b="1" dirty="0">
                <a:latin typeface="Arial Nova Cond" panose="020B0506020202020204" pitchFamily="34" charset="0"/>
              </a:rPr>
              <a:t>alive</a:t>
            </a:r>
            <a:r>
              <a:rPr lang="en-US" sz="1800" dirty="0">
                <a:latin typeface="Arial Nova Cond" panose="020B0506020202020204" pitchFamily="34" charset="0"/>
              </a:rPr>
              <a:t> and </a:t>
            </a:r>
            <a:r>
              <a:rPr lang="en-US" sz="1800" b="1" dirty="0">
                <a:latin typeface="Arial Nova Cond" panose="020B0506020202020204" pitchFamily="34" charset="0"/>
              </a:rPr>
              <a:t>healthy</a:t>
            </a:r>
            <a:r>
              <a:rPr lang="en-US" sz="1800" dirty="0">
                <a:latin typeface="Arial Nova Cond" panose="020B0506020202020204" pitchFamily="34" charset="0"/>
              </a:rPr>
              <a:t>. If the command returns a </a:t>
            </a:r>
            <a:r>
              <a:rPr lang="en-US" sz="1800" b="1" dirty="0">
                <a:latin typeface="Arial Nova Cond" panose="020B0506020202020204" pitchFamily="34" charset="0"/>
              </a:rPr>
              <a:t>non-zero value</a:t>
            </a:r>
            <a:r>
              <a:rPr lang="en-US" sz="1800" dirty="0">
                <a:latin typeface="Arial Nova Cond" panose="020B0506020202020204" pitchFamily="34" charset="0"/>
              </a:rPr>
              <a:t>, the kubelet kills the Container and </a:t>
            </a:r>
            <a:r>
              <a:rPr lang="en-US" sz="1800" b="1" dirty="0">
                <a:latin typeface="Arial Nova Cond" panose="020B0506020202020204" pitchFamily="34" charset="0"/>
              </a:rPr>
              <a:t>restarts</a:t>
            </a:r>
            <a:r>
              <a:rPr lang="en-US" sz="1800" dirty="0">
                <a:latin typeface="Arial Nova Cond" panose="020B0506020202020204" pitchFamily="34" charset="0"/>
              </a:rPr>
              <a:t>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942" y="79440"/>
            <a:ext cx="2834492" cy="770355"/>
          </a:xfrm>
          <a:prstGeom prst="rect">
            <a:avLst/>
          </a:prstGeom>
        </p:spPr>
      </p:pic>
      <p:sp>
        <p:nvSpPr>
          <p:cNvPr id="3" name="Slide Number Placeholder 2">
            <a:extLst>
              <a:ext uri="{FF2B5EF4-FFF2-40B4-BE49-F238E27FC236}">
                <a16:creationId xmlns:a16="http://schemas.microsoft.com/office/drawing/2014/main" id="{BA4479F4-709F-4C00-8C8C-D8F5D42E3C8F}"/>
              </a:ext>
            </a:extLst>
          </p:cNvPr>
          <p:cNvSpPr>
            <a:spLocks noGrp="1"/>
          </p:cNvSpPr>
          <p:nvPr>
            <p:ph type="sldNum" sz="quarter" idx="12"/>
          </p:nvPr>
        </p:nvSpPr>
        <p:spPr/>
        <p:txBody>
          <a:bodyPr/>
          <a:lstStyle/>
          <a:p>
            <a:fld id="{C60C2248-B95D-984B-A0F4-42B9A4652AA7}" type="slidenum">
              <a:rPr lang="en-US" smtClean="0"/>
              <a:pPr/>
              <a:t>107</a:t>
            </a:fld>
            <a:endParaRPr lang="en-US" dirty="0"/>
          </a:p>
        </p:txBody>
      </p:sp>
    </p:spTree>
    <p:extLst>
      <p:ext uri="{BB962C8B-B14F-4D97-AF65-F5344CB8AC3E}">
        <p14:creationId xmlns:p14="http://schemas.microsoft.com/office/powerpoint/2010/main" val="3286067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6015" y="2106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LivenessProbe With CMD – Example12: </a:t>
            </a:r>
            <a:r>
              <a:rPr lang="en-US" sz="2400" b="1" dirty="0" err="1">
                <a:latin typeface="Arial Nova Cond" panose="020B0506020202020204" pitchFamily="34" charset="0"/>
              </a:rPr>
              <a:t>livenessprobecmd.yml</a:t>
            </a:r>
            <a:endParaRPr lang="en-US" sz="2400" b="1" dirty="0">
              <a:latin typeface="Arial Nova Cond" panose="020B0506020202020204" pitchFamily="34" charset="0"/>
            </a:endParaRPr>
          </a:p>
        </p:txBody>
      </p:sp>
      <p:sp>
        <p:nvSpPr>
          <p:cNvPr id="8" name="Content Placeholder 2"/>
          <p:cNvSpPr txBox="1">
            <a:spLocks/>
          </p:cNvSpPr>
          <p:nvPr/>
        </p:nvSpPr>
        <p:spPr>
          <a:xfrm>
            <a:off x="304792" y="515407"/>
            <a:ext cx="9029789" cy="43477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Arial Nova Cond" panose="020B0506020202020204" pitchFamily="34" charset="0"/>
              </a:rPr>
              <a:t>apiVersion: v1</a:t>
            </a:r>
          </a:p>
          <a:p>
            <a:pPr marL="0" indent="0">
              <a:spcBef>
                <a:spcPts val="0"/>
              </a:spcBef>
              <a:buNone/>
            </a:pPr>
            <a:r>
              <a:rPr lang="en-US" sz="1200" dirty="0">
                <a:latin typeface="Arial Nova Cond" panose="020B0506020202020204" pitchFamily="34" charset="0"/>
              </a:rPr>
              <a:t>kind: Pod</a:t>
            </a:r>
          </a:p>
          <a:p>
            <a:pPr marL="0" indent="0">
              <a:spcBef>
                <a:spcPts val="0"/>
              </a:spcBef>
              <a:buNone/>
            </a:pPr>
            <a:r>
              <a:rPr lang="en-US" sz="1200" dirty="0">
                <a:latin typeface="Arial Nova Cond" panose="020B0506020202020204" pitchFamily="34" charset="0"/>
              </a:rPr>
              <a:t>metadata:</a:t>
            </a:r>
          </a:p>
          <a:p>
            <a:pPr marL="0" indent="0">
              <a:spcBef>
                <a:spcPts val="0"/>
              </a:spcBef>
              <a:buNone/>
            </a:pPr>
            <a:r>
              <a:rPr lang="en-US" sz="1200" dirty="0">
                <a:latin typeface="Arial Nova Cond" panose="020B0506020202020204" pitchFamily="34" charset="0"/>
              </a:rPr>
              <a:t>  labels:</a:t>
            </a:r>
          </a:p>
          <a:p>
            <a:pPr marL="0" indent="0">
              <a:spcBef>
                <a:spcPts val="0"/>
              </a:spcBef>
              <a:buNone/>
            </a:pPr>
            <a:r>
              <a:rPr lang="en-US" sz="1200" dirty="0">
                <a:latin typeface="Arial Nova Cond" panose="020B0506020202020204" pitchFamily="34" charset="0"/>
              </a:rPr>
              <a:t>    test: liveness</a:t>
            </a:r>
          </a:p>
          <a:p>
            <a:pPr marL="0" indent="0">
              <a:spcBef>
                <a:spcPts val="0"/>
              </a:spcBef>
              <a:buNone/>
            </a:pPr>
            <a:r>
              <a:rPr lang="en-US" sz="1200" dirty="0">
                <a:latin typeface="Arial Nova Cond" panose="020B0506020202020204" pitchFamily="34" charset="0"/>
              </a:rPr>
              <a:t>  name: </a:t>
            </a:r>
            <a:r>
              <a:rPr lang="en-US" sz="1200" dirty="0" err="1">
                <a:latin typeface="Arial Nova Cond" panose="020B0506020202020204" pitchFamily="34" charset="0"/>
              </a:rPr>
              <a:t>mylivenessprobe</a:t>
            </a:r>
            <a:endParaRPr lang="en-US" sz="1200" dirty="0">
              <a:latin typeface="Arial Nova Cond" panose="020B0506020202020204" pitchFamily="34" charset="0"/>
            </a:endParaRPr>
          </a:p>
          <a:p>
            <a:pPr marL="0" indent="0">
              <a:spcBef>
                <a:spcPts val="0"/>
              </a:spcBef>
              <a:buNone/>
            </a:pPr>
            <a:r>
              <a:rPr lang="en-US" sz="1200" dirty="0">
                <a:latin typeface="Arial Nova Cond" panose="020B0506020202020204" pitchFamily="34" charset="0"/>
              </a:rPr>
              <a:t>spec:</a:t>
            </a:r>
          </a:p>
          <a:p>
            <a:pPr marL="0" indent="0">
              <a:spcBef>
                <a:spcPts val="0"/>
              </a:spcBef>
              <a:buNone/>
            </a:pPr>
            <a:r>
              <a:rPr lang="en-US" sz="1200" dirty="0">
                <a:latin typeface="Arial Nova Cond" panose="020B0506020202020204" pitchFamily="34" charset="0"/>
              </a:rPr>
              <a:t>  containers:</a:t>
            </a:r>
          </a:p>
          <a:p>
            <a:pPr marL="0" indent="0">
              <a:spcBef>
                <a:spcPts val="0"/>
              </a:spcBef>
              <a:buNone/>
            </a:pPr>
            <a:r>
              <a:rPr lang="en-US" sz="1200" dirty="0">
                <a:latin typeface="Arial Nova Cond" panose="020B0506020202020204" pitchFamily="34" charset="0"/>
              </a:rPr>
              <a:t>  - name: liveness</a:t>
            </a:r>
          </a:p>
          <a:p>
            <a:pPr marL="0" indent="0">
              <a:spcBef>
                <a:spcPts val="0"/>
              </a:spcBef>
              <a:buNone/>
            </a:pPr>
            <a:r>
              <a:rPr lang="en-US" sz="1200" dirty="0">
                <a:latin typeface="Arial Nova Cond" panose="020B0506020202020204" pitchFamily="34" charset="0"/>
              </a:rPr>
              <a:t>    image: ubuntu</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args</a:t>
            </a:r>
            <a:r>
              <a:rPr lang="en-US" sz="1200" dirty="0">
                <a:latin typeface="Arial Nova Cond" panose="020B0506020202020204" pitchFamily="34" charset="0"/>
              </a:rPr>
              <a:t>:</a:t>
            </a:r>
          </a:p>
          <a:p>
            <a:pPr marL="0" indent="0">
              <a:spcBef>
                <a:spcPts val="0"/>
              </a:spcBef>
              <a:buNone/>
            </a:pPr>
            <a:r>
              <a:rPr lang="en-US" sz="1200" dirty="0">
                <a:latin typeface="Arial Nova Cond" panose="020B0506020202020204" pitchFamily="34" charset="0"/>
              </a:rPr>
              <a:t>    - /bin/</a:t>
            </a:r>
            <a:r>
              <a:rPr lang="en-US" sz="1200" dirty="0" err="1">
                <a:latin typeface="Arial Nova Cond" panose="020B0506020202020204" pitchFamily="34" charset="0"/>
              </a:rPr>
              <a:t>sh</a:t>
            </a:r>
            <a:endParaRPr lang="en-US" sz="1200" dirty="0">
              <a:latin typeface="Arial Nova Cond" panose="020B0506020202020204" pitchFamily="34" charset="0"/>
            </a:endParaRPr>
          </a:p>
          <a:p>
            <a:pPr marL="0" indent="0">
              <a:spcBef>
                <a:spcPts val="0"/>
              </a:spcBef>
              <a:buNone/>
            </a:pPr>
            <a:r>
              <a:rPr lang="en-US" sz="1200" dirty="0">
                <a:latin typeface="Arial Nova Cond" panose="020B0506020202020204" pitchFamily="34" charset="0"/>
              </a:rPr>
              <a:t>    - -c</a:t>
            </a:r>
          </a:p>
          <a:p>
            <a:pPr marL="0" indent="0">
              <a:spcBef>
                <a:spcPts val="0"/>
              </a:spcBef>
              <a:buNone/>
            </a:pPr>
            <a:r>
              <a:rPr lang="en-US" sz="1200" dirty="0">
                <a:latin typeface="Arial Nova Cond" panose="020B0506020202020204" pitchFamily="34" charset="0"/>
              </a:rPr>
              <a:t>    - touch /</a:t>
            </a:r>
            <a:r>
              <a:rPr lang="en-US" sz="1200" dirty="0" err="1">
                <a:latin typeface="Arial Nova Cond" panose="020B0506020202020204" pitchFamily="34" charset="0"/>
              </a:rPr>
              <a:t>tmp</a:t>
            </a:r>
            <a:r>
              <a:rPr lang="en-US" sz="1200" dirty="0">
                <a:latin typeface="Arial Nova Cond" panose="020B0506020202020204" pitchFamily="34" charset="0"/>
              </a:rPr>
              <a:t>/healthy; sleep 1000</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livenessProbe</a:t>
            </a:r>
            <a:r>
              <a:rPr lang="en-US" sz="1200" dirty="0">
                <a:latin typeface="Arial Nova Cond" panose="020B0506020202020204" pitchFamily="34" charset="0"/>
              </a:rPr>
              <a:t>:			</a:t>
            </a:r>
            <a:r>
              <a:rPr lang="en-US" sz="1200" b="1" dirty="0">
                <a:latin typeface="Arial Nova Cond" panose="020B0506020202020204" pitchFamily="34" charset="0"/>
              </a:rPr>
              <a:t># define the health check </a:t>
            </a:r>
          </a:p>
          <a:p>
            <a:pPr marL="0" indent="0">
              <a:spcBef>
                <a:spcPts val="0"/>
              </a:spcBef>
              <a:buNone/>
            </a:pPr>
            <a:r>
              <a:rPr lang="en-US" sz="1200" dirty="0">
                <a:latin typeface="Arial Nova Cond" panose="020B0506020202020204" pitchFamily="34" charset="0"/>
              </a:rPr>
              <a:t>      exec:</a:t>
            </a:r>
          </a:p>
          <a:p>
            <a:pPr marL="0" indent="0">
              <a:spcBef>
                <a:spcPts val="0"/>
              </a:spcBef>
              <a:buNone/>
            </a:pPr>
            <a:r>
              <a:rPr lang="en-US" sz="1200" dirty="0">
                <a:latin typeface="Arial Nova Cond" panose="020B0506020202020204" pitchFamily="34" charset="0"/>
              </a:rPr>
              <a:t>        command:			</a:t>
            </a:r>
            <a:r>
              <a:rPr lang="en-US" sz="1200" b="1" dirty="0">
                <a:latin typeface="Arial Nova Cond" panose="020B0506020202020204" pitchFamily="34" charset="0"/>
              </a:rPr>
              <a:t># command to run periodically</a:t>
            </a:r>
          </a:p>
          <a:p>
            <a:pPr marL="0" indent="0">
              <a:spcBef>
                <a:spcPts val="0"/>
              </a:spcBef>
              <a:buNone/>
            </a:pPr>
            <a:r>
              <a:rPr lang="en-US" sz="1200" dirty="0">
                <a:latin typeface="Arial Nova Cond" panose="020B0506020202020204" pitchFamily="34" charset="0"/>
              </a:rPr>
              <a:t>        - cat                 </a:t>
            </a:r>
          </a:p>
          <a:p>
            <a:pPr marL="0" indent="0">
              <a:spcBef>
                <a:spcPts val="0"/>
              </a:spcBef>
              <a:buNone/>
            </a:pPr>
            <a:r>
              <a:rPr lang="en-US" sz="1200" dirty="0">
                <a:latin typeface="Arial Nova Cond" panose="020B0506020202020204" pitchFamily="34" charset="0"/>
              </a:rPr>
              <a:t>        - /</a:t>
            </a:r>
            <a:r>
              <a:rPr lang="en-US" sz="1200" dirty="0" err="1">
                <a:latin typeface="Arial Nova Cond" panose="020B0506020202020204" pitchFamily="34" charset="0"/>
              </a:rPr>
              <a:t>tmp</a:t>
            </a:r>
            <a:r>
              <a:rPr lang="en-US" sz="1200" dirty="0">
                <a:latin typeface="Arial Nova Cond" panose="020B0506020202020204" pitchFamily="34" charset="0"/>
              </a:rPr>
              <a:t>/healthy</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initialDelaySeconds</a:t>
            </a:r>
            <a:r>
              <a:rPr lang="en-US" sz="1200" dirty="0">
                <a:latin typeface="Arial Nova Cond" panose="020B0506020202020204" pitchFamily="34" charset="0"/>
              </a:rPr>
              <a:t>: 5			</a:t>
            </a:r>
            <a:r>
              <a:rPr lang="en-US" sz="1200" b="1" dirty="0">
                <a:latin typeface="Arial Nova Cond" panose="020B0506020202020204" pitchFamily="34" charset="0"/>
              </a:rPr>
              <a:t># Wait for the specified time before it runs the first probe</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periodSeconds</a:t>
            </a:r>
            <a:r>
              <a:rPr lang="en-US" sz="1200" dirty="0">
                <a:latin typeface="Arial Nova Cond" panose="020B0506020202020204" pitchFamily="34" charset="0"/>
              </a:rPr>
              <a:t>: 5			</a:t>
            </a:r>
            <a:r>
              <a:rPr lang="en-US" sz="1200" b="1" dirty="0">
                <a:latin typeface="Arial Nova Cond" panose="020B0506020202020204" pitchFamily="34" charset="0"/>
              </a:rPr>
              <a:t># Run the above command every 5 sec</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timeoutSeconds</a:t>
            </a:r>
            <a:r>
              <a:rPr lang="en-US" sz="1200" dirty="0">
                <a:latin typeface="Arial Nova Cond" panose="020B0506020202020204" pitchFamily="34" charset="0"/>
              </a:rPr>
              <a:t>: 30			</a:t>
            </a:r>
            <a:r>
              <a:rPr lang="en-US" sz="1200" b="1" dirty="0">
                <a:latin typeface="Arial Nova Cond" panose="020B0506020202020204" pitchFamily="34" charset="0"/>
              </a:rPr>
              <a:t># Seconds to timeout if the cmd is not responding</a:t>
            </a:r>
          </a:p>
          <a:p>
            <a:pPr marL="0" indent="0">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restartPolicy</a:t>
            </a:r>
            <a:r>
              <a:rPr lang="en-US" sz="1200" dirty="0">
                <a:latin typeface="Arial Nova Cond" panose="020B0506020202020204" pitchFamily="34" charset="0"/>
              </a:rPr>
              <a:t>: Always</a:t>
            </a:r>
            <a:r>
              <a:rPr lang="en-US" sz="1200" b="1" dirty="0">
                <a:latin typeface="Arial Nova Cond" panose="020B0506020202020204" pitchFamily="34" charset="0"/>
              </a:rPr>
              <a:t>			# Always, </a:t>
            </a:r>
            <a:r>
              <a:rPr lang="en-US" sz="1200" b="1" dirty="0" err="1">
                <a:latin typeface="Arial Nova Cond" panose="020B0506020202020204" pitchFamily="34" charset="0"/>
              </a:rPr>
              <a:t>OnFailure</a:t>
            </a:r>
            <a:r>
              <a:rPr lang="en-US" sz="1200" b="1" dirty="0">
                <a:latin typeface="Arial Nova Cond" panose="020B0506020202020204" pitchFamily="34" charset="0"/>
              </a:rPr>
              <a:t>, Never</a:t>
            </a:r>
          </a:p>
        </p:txBody>
      </p:sp>
      <p:sp>
        <p:nvSpPr>
          <p:cNvPr id="2" name="Slide Number Placeholder 1">
            <a:extLst>
              <a:ext uri="{FF2B5EF4-FFF2-40B4-BE49-F238E27FC236}">
                <a16:creationId xmlns:a16="http://schemas.microsoft.com/office/drawing/2014/main" id="{CFCA9312-C507-4CA5-8C4E-B8CD83CB5BBC}"/>
              </a:ext>
            </a:extLst>
          </p:cNvPr>
          <p:cNvSpPr>
            <a:spLocks noGrp="1"/>
          </p:cNvSpPr>
          <p:nvPr>
            <p:ph type="sldNum" sz="quarter" idx="12"/>
          </p:nvPr>
        </p:nvSpPr>
        <p:spPr/>
        <p:txBody>
          <a:bodyPr/>
          <a:lstStyle/>
          <a:p>
            <a:fld id="{C60C2248-B95D-984B-A0F4-42B9A4652AA7}" type="slidenum">
              <a:rPr lang="en-US" smtClean="0"/>
              <a:pPr/>
              <a:t>108</a:t>
            </a:fld>
            <a:endParaRPr lang="en-US" dirty="0"/>
          </a:p>
        </p:txBody>
      </p:sp>
    </p:spTree>
    <p:extLst>
      <p:ext uri="{BB962C8B-B14F-4D97-AF65-F5344CB8AC3E}">
        <p14:creationId xmlns:p14="http://schemas.microsoft.com/office/powerpoint/2010/main" val="3865365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40" y="502417"/>
            <a:ext cx="8567700" cy="40494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livenessprobecmd.yml</a:t>
            </a: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describe pod </a:t>
            </a:r>
            <a:r>
              <a:rPr lang="en-US" sz="1800" b="1" dirty="0" err="1">
                <a:solidFill>
                  <a:srgbClr val="800000"/>
                </a:solidFill>
                <a:latin typeface="Arial Nova Cond" panose="020B0506020202020204" pitchFamily="34" charset="0"/>
              </a:rPr>
              <a:t>mylivenessprobe</a:t>
            </a:r>
            <a:r>
              <a:rPr lang="en-US" sz="1800" b="1" dirty="0">
                <a:solidFill>
                  <a:srgbClr val="800000"/>
                </a:solidFill>
                <a:latin typeface="Arial Nova Cond" panose="020B0506020202020204" pitchFamily="34" charset="0"/>
              </a:rPr>
              <a:t> </a:t>
            </a:r>
          </a:p>
          <a:p>
            <a:pPr marL="0" indent="0">
              <a:buNone/>
            </a:pPr>
            <a:endParaRPr lang="en-US" sz="1800" b="1" dirty="0">
              <a:solidFill>
                <a:srgbClr val="002060"/>
              </a:solidFill>
              <a:latin typeface="Arial Nova Cond" panose="020B0506020202020204" pitchFamily="34" charset="0"/>
            </a:endParaRPr>
          </a:p>
          <a:p>
            <a:r>
              <a:rPr lang="en-US" sz="1800" dirty="0">
                <a:latin typeface="Arial Nova Cond" panose="020B0506020202020204" pitchFamily="34" charset="0"/>
              </a:rPr>
              <a:t>Delete the file &amp; kubelet would recreate the container</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exec </a:t>
            </a:r>
            <a:r>
              <a:rPr lang="en-US" sz="1800" b="1" dirty="0" err="1">
                <a:solidFill>
                  <a:srgbClr val="800000"/>
                </a:solidFill>
                <a:latin typeface="Arial Nova Cond" panose="020B0506020202020204" pitchFamily="34" charset="0"/>
              </a:rPr>
              <a:t>mylivenessprobe</a:t>
            </a:r>
            <a:r>
              <a:rPr lang="en-US" sz="1800" b="1" dirty="0">
                <a:solidFill>
                  <a:srgbClr val="800000"/>
                </a:solidFill>
                <a:latin typeface="Arial Nova Cond" panose="020B0506020202020204" pitchFamily="34" charset="0"/>
              </a:rPr>
              <a:t> -- rm /</a:t>
            </a:r>
            <a:r>
              <a:rPr lang="en-US" sz="1800" b="1" dirty="0" err="1">
                <a:solidFill>
                  <a:srgbClr val="800000"/>
                </a:solidFill>
                <a:latin typeface="Arial Nova Cond" panose="020B0506020202020204" pitchFamily="34" charset="0"/>
              </a:rPr>
              <a:t>tmp</a:t>
            </a:r>
            <a:r>
              <a:rPr lang="en-US" sz="1800" b="1" dirty="0">
                <a:solidFill>
                  <a:srgbClr val="800000"/>
                </a:solidFill>
                <a:latin typeface="Arial Nova Cond" panose="020B0506020202020204" pitchFamily="34" charset="0"/>
              </a:rPr>
              <a:t>/healthy</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describe pod </a:t>
            </a:r>
            <a:r>
              <a:rPr lang="en-US" sz="1800" b="1" dirty="0" err="1">
                <a:solidFill>
                  <a:srgbClr val="800000"/>
                </a:solidFill>
                <a:latin typeface="Arial Nova Cond" panose="020B0506020202020204" pitchFamily="34" charset="0"/>
              </a:rPr>
              <a:t>mylivenessprobe</a:t>
            </a:r>
            <a:r>
              <a:rPr lang="en-US" sz="1800" b="1" dirty="0">
                <a:solidFill>
                  <a:srgbClr val="800000"/>
                </a:solidFill>
                <a:latin typeface="Arial Nova Cond" panose="020B0506020202020204" pitchFamily="34" charset="0"/>
              </a:rPr>
              <a:t> </a:t>
            </a:r>
          </a:p>
        </p:txBody>
      </p:sp>
      <p:sp>
        <p:nvSpPr>
          <p:cNvPr id="2" name="Slide Number Placeholder 1">
            <a:extLst>
              <a:ext uri="{FF2B5EF4-FFF2-40B4-BE49-F238E27FC236}">
                <a16:creationId xmlns:a16="http://schemas.microsoft.com/office/drawing/2014/main" id="{732B993B-06F7-4087-8CF4-CC0EC57A7D22}"/>
              </a:ext>
            </a:extLst>
          </p:cNvPr>
          <p:cNvSpPr>
            <a:spLocks noGrp="1"/>
          </p:cNvSpPr>
          <p:nvPr>
            <p:ph type="sldNum" sz="quarter" idx="12"/>
          </p:nvPr>
        </p:nvSpPr>
        <p:spPr/>
        <p:txBody>
          <a:bodyPr/>
          <a:lstStyle/>
          <a:p>
            <a:fld id="{C60C2248-B95D-984B-A0F4-42B9A4652AA7}" type="slidenum">
              <a:rPr lang="en-US" smtClean="0"/>
              <a:pPr/>
              <a:t>109</a:t>
            </a:fld>
            <a:endParaRPr lang="en-US" dirty="0"/>
          </a:p>
        </p:txBody>
      </p:sp>
    </p:spTree>
    <p:extLst>
      <p:ext uri="{BB962C8B-B14F-4D97-AF65-F5344CB8AC3E}">
        <p14:creationId xmlns:p14="http://schemas.microsoft.com/office/powerpoint/2010/main" val="148676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04A36C1-0EA5-475D-B914-AC13009464FD}"/>
              </a:ext>
            </a:extLst>
          </p:cNvPr>
          <p:cNvSpPr>
            <a:spLocks noGrp="1"/>
          </p:cNvSpPr>
          <p:nvPr>
            <p:ph type="title"/>
          </p:nvPr>
        </p:nvSpPr>
        <p:spPr>
          <a:xfrm>
            <a:off x="382588" y="383309"/>
            <a:ext cx="8361170" cy="782638"/>
          </a:xfrm>
        </p:spPr>
        <p:txBody>
          <a:bodyPr/>
          <a:lstStyle/>
          <a:p>
            <a:r>
              <a:rPr lang="en-US" dirty="0"/>
              <a:t>Kubernetes Master</a:t>
            </a:r>
          </a:p>
        </p:txBody>
      </p:sp>
      <p:pic>
        <p:nvPicPr>
          <p:cNvPr id="6" name="Picture 5">
            <a:extLst>
              <a:ext uri="{FF2B5EF4-FFF2-40B4-BE49-F238E27FC236}">
                <a16:creationId xmlns:a16="http://schemas.microsoft.com/office/drawing/2014/main" id="{A1CB1A2F-8ED0-4AB5-8745-91BD03E92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644" y="1019007"/>
            <a:ext cx="8175113" cy="3597048"/>
          </a:xfrm>
          <a:prstGeom prst="rect">
            <a:avLst/>
          </a:prstGeom>
          <a:noFill/>
        </p:spPr>
      </p:pic>
      <p:sp>
        <p:nvSpPr>
          <p:cNvPr id="13" name="Slide Number Placeholder 3">
            <a:extLst>
              <a:ext uri="{FF2B5EF4-FFF2-40B4-BE49-F238E27FC236}">
                <a16:creationId xmlns:a16="http://schemas.microsoft.com/office/drawing/2014/main" id="{F127ED50-258F-46FF-845D-E5B312EFCFF2}"/>
              </a:ext>
            </a:extLst>
          </p:cNvPr>
          <p:cNvSpPr>
            <a:spLocks noGrp="1"/>
          </p:cNvSpPr>
          <p:nvPr>
            <p:ph type="sldNum" sz="quarter" idx="12"/>
          </p:nvPr>
        </p:nvSpPr>
        <p:spPr>
          <a:xfrm>
            <a:off x="8288339" y="4877568"/>
            <a:ext cx="468000" cy="135000"/>
          </a:xfrm>
        </p:spPr>
        <p:txBody>
          <a:bodyPr/>
          <a:lstStyle/>
          <a:p>
            <a:pPr>
              <a:spcAft>
                <a:spcPts val="600"/>
              </a:spcAft>
            </a:pPr>
            <a:fld id="{D5B5496A-B812-4B04-965F-AA4CB6D9D63C}" type="slidenum">
              <a:rPr lang="en-US" smtClean="0"/>
              <a:pPr>
                <a:spcAft>
                  <a:spcPts val="600"/>
                </a:spcAft>
              </a:pPr>
              <a:t>11</a:t>
            </a:fld>
            <a:endParaRPr lang="en-US" dirty="0"/>
          </a:p>
        </p:txBody>
      </p:sp>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11</a:t>
            </a:fld>
            <a:endParaRPr lang="en-US" dirty="0"/>
          </a:p>
        </p:txBody>
      </p:sp>
    </p:spTree>
    <p:extLst>
      <p:ext uri="{BB962C8B-B14F-4D97-AF65-F5344CB8AC3E}">
        <p14:creationId xmlns:p14="http://schemas.microsoft.com/office/powerpoint/2010/main" val="5149515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488" y="174852"/>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Readiness check</a:t>
            </a:r>
          </a:p>
        </p:txBody>
      </p:sp>
      <p:sp>
        <p:nvSpPr>
          <p:cNvPr id="8" name="Content Placeholder 2"/>
          <p:cNvSpPr txBox="1">
            <a:spLocks/>
          </p:cNvSpPr>
          <p:nvPr/>
        </p:nvSpPr>
        <p:spPr>
          <a:xfrm>
            <a:off x="188640" y="708164"/>
            <a:ext cx="8650568" cy="400451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spcBef>
                <a:spcPts val="600"/>
              </a:spcBef>
            </a:pPr>
            <a:r>
              <a:rPr lang="en-US" sz="1800" dirty="0">
                <a:latin typeface="Arial Nova Cond" panose="020B0506020202020204" pitchFamily="34" charset="0"/>
              </a:rPr>
              <a:t>While both liveness and readiness check and describe the state of the service, they serve quite a different purpose. </a:t>
            </a:r>
          </a:p>
          <a:p>
            <a:pPr algn="just">
              <a:lnSpc>
                <a:spcPct val="110000"/>
              </a:lnSpc>
              <a:spcBef>
                <a:spcPts val="600"/>
              </a:spcBef>
            </a:pPr>
            <a:r>
              <a:rPr lang="en-US" sz="1800" dirty="0">
                <a:latin typeface="Arial Nova Cond" panose="020B0506020202020204" pitchFamily="34" charset="0"/>
              </a:rPr>
              <a:t>Liveness describes if the pod has started and everything inside it is ready to take the load. If not, then it gets restarted. This does not include any external dependencies like for example databases, which are clearly something the service doesn't have control over. We don't get much benefit if we restart the service when the database is down, because it will not help.</a:t>
            </a:r>
          </a:p>
          <a:p>
            <a:pPr algn="just">
              <a:lnSpc>
                <a:spcPct val="110000"/>
              </a:lnSpc>
              <a:spcBef>
                <a:spcPts val="600"/>
              </a:spcBef>
            </a:pPr>
            <a:r>
              <a:rPr lang="en-US" sz="1800" dirty="0">
                <a:latin typeface="Arial Nova Cond" panose="020B0506020202020204" pitchFamily="34" charset="0"/>
              </a:rPr>
              <a:t>This is where Readiness checks come in. This is basically a check if the application can handle the incoming requests. </a:t>
            </a:r>
          </a:p>
          <a:p>
            <a:pPr algn="just">
              <a:lnSpc>
                <a:spcPct val="110000"/>
              </a:lnSpc>
              <a:spcBef>
                <a:spcPts val="600"/>
              </a:spcBef>
            </a:pPr>
            <a:r>
              <a:rPr lang="en-US" sz="1800" dirty="0">
                <a:latin typeface="Arial Nova Cond" panose="020B0506020202020204" pitchFamily="34" charset="0"/>
              </a:rPr>
              <a:t>It should do a sanity check against both internal and external elements that make the service go, so the connection to the database should be checked there. </a:t>
            </a:r>
          </a:p>
          <a:p>
            <a:pPr algn="just">
              <a:lnSpc>
                <a:spcPct val="110000"/>
              </a:lnSpc>
              <a:spcBef>
                <a:spcPts val="600"/>
              </a:spcBef>
            </a:pPr>
            <a:r>
              <a:rPr lang="en-US" sz="1800" dirty="0">
                <a:latin typeface="Arial Nova Cond" panose="020B0506020202020204" pitchFamily="34" charset="0"/>
              </a:rPr>
              <a:t>If the check fails, the service is not being restarted, but the Kubernetes will not direct any traffic to it. This is particularly useful if we perform a rolling update and the new version has some issue connecting to the DB. In this case, it stays not ready, but those instances are not being restarted.</a:t>
            </a:r>
          </a:p>
        </p:txBody>
      </p:sp>
      <p:sp>
        <p:nvSpPr>
          <p:cNvPr id="2" name="Slide Number Placeholder 1">
            <a:extLst>
              <a:ext uri="{FF2B5EF4-FFF2-40B4-BE49-F238E27FC236}">
                <a16:creationId xmlns:a16="http://schemas.microsoft.com/office/drawing/2014/main" id="{A3E4D673-8D01-4FE8-9CBD-6FCF59447709}"/>
              </a:ext>
            </a:extLst>
          </p:cNvPr>
          <p:cNvSpPr>
            <a:spLocks noGrp="1"/>
          </p:cNvSpPr>
          <p:nvPr>
            <p:ph type="sldNum" sz="quarter" idx="12"/>
          </p:nvPr>
        </p:nvSpPr>
        <p:spPr/>
        <p:txBody>
          <a:bodyPr/>
          <a:lstStyle/>
          <a:p>
            <a:fld id="{C60C2248-B95D-984B-A0F4-42B9A4652AA7}" type="slidenum">
              <a:rPr lang="en-US" smtClean="0"/>
              <a:pPr/>
              <a:t>110</a:t>
            </a:fld>
            <a:endParaRPr lang="en-US" dirty="0"/>
          </a:p>
        </p:txBody>
      </p:sp>
    </p:spTree>
    <p:extLst>
      <p:ext uri="{BB962C8B-B14F-4D97-AF65-F5344CB8AC3E}">
        <p14:creationId xmlns:p14="http://schemas.microsoft.com/office/powerpoint/2010/main" val="404248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0"/>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ReadinessProbe With URL – Example13: </a:t>
            </a:r>
            <a:r>
              <a:rPr lang="en-US" sz="2400" b="1" dirty="0" err="1">
                <a:latin typeface="Arial Nova Cond" panose="020B0506020202020204" pitchFamily="34" charset="0"/>
              </a:rPr>
              <a:t>readinessprobeurl.yml</a:t>
            </a:r>
            <a:endParaRPr lang="en-US" sz="2400" b="1" dirty="0">
              <a:latin typeface="Arial Nova Cond" panose="020B0506020202020204" pitchFamily="34" charset="0"/>
            </a:endParaRPr>
          </a:p>
        </p:txBody>
      </p:sp>
      <p:sp>
        <p:nvSpPr>
          <p:cNvPr id="8" name="Content Placeholder 2"/>
          <p:cNvSpPr txBox="1">
            <a:spLocks/>
          </p:cNvSpPr>
          <p:nvPr/>
        </p:nvSpPr>
        <p:spPr>
          <a:xfrm>
            <a:off x="188639" y="395081"/>
            <a:ext cx="9029789" cy="430754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dirty="0">
                <a:latin typeface="Arial Nova Cond" panose="020B0506020202020204" pitchFamily="34" charset="0"/>
              </a:rPr>
              <a:t>kind: Pod</a:t>
            </a:r>
          </a:p>
          <a:p>
            <a:pPr marL="0" indent="0">
              <a:lnSpc>
                <a:spcPct val="120000"/>
              </a:lnSpc>
              <a:spcBef>
                <a:spcPts val="0"/>
              </a:spcBef>
              <a:buNone/>
            </a:pPr>
            <a:r>
              <a:rPr lang="en-US" sz="1200" dirty="0">
                <a:latin typeface="Arial Nova Cond" panose="020B0506020202020204" pitchFamily="34" charset="0"/>
              </a:rPr>
              <a:t>apiVersion: v1</a:t>
            </a:r>
          </a:p>
          <a:p>
            <a:pPr marL="0" indent="0">
              <a:lnSpc>
                <a:spcPct val="120000"/>
              </a:lnSpc>
              <a:spcBef>
                <a:spcPts val="0"/>
              </a:spcBef>
              <a:buNone/>
            </a:pPr>
            <a:r>
              <a:rPr lang="en-US" sz="1200" dirty="0">
                <a:latin typeface="Arial Nova Cond" panose="020B0506020202020204" pitchFamily="34" charset="0"/>
              </a:rPr>
              <a:t>metadata:</a:t>
            </a:r>
          </a:p>
          <a:p>
            <a:pPr marL="0" indent="0">
              <a:lnSpc>
                <a:spcPct val="120000"/>
              </a:lnSpc>
              <a:spcBef>
                <a:spcPts val="0"/>
              </a:spcBef>
              <a:buNone/>
            </a:pPr>
            <a:r>
              <a:rPr lang="en-US" sz="1200" dirty="0">
                <a:latin typeface="Arial Nova Cond" panose="020B0506020202020204" pitchFamily="34" charset="0"/>
              </a:rPr>
              <a:t>  name: </a:t>
            </a:r>
            <a:r>
              <a:rPr lang="en-US" sz="1200" dirty="0" err="1">
                <a:latin typeface="Arial Nova Cond" panose="020B0506020202020204" pitchFamily="34" charset="0"/>
              </a:rPr>
              <a:t>testservice</a:t>
            </a:r>
            <a:endParaRPr lang="en-US" sz="1200" dirty="0">
              <a:latin typeface="Arial Nova Cond" panose="020B0506020202020204" pitchFamily="34" charset="0"/>
            </a:endParaRPr>
          </a:p>
          <a:p>
            <a:pPr marL="0" indent="0">
              <a:lnSpc>
                <a:spcPct val="120000"/>
              </a:lnSpc>
              <a:spcBef>
                <a:spcPts val="0"/>
              </a:spcBef>
              <a:buNone/>
            </a:pPr>
            <a:r>
              <a:rPr lang="en-US" sz="1200" dirty="0">
                <a:latin typeface="Arial Nova Cond" panose="020B0506020202020204" pitchFamily="34" charset="0"/>
              </a:rPr>
              <a:t>  labels:</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myvalue</a:t>
            </a:r>
            <a:r>
              <a:rPr lang="en-US" sz="1200" dirty="0">
                <a:latin typeface="Arial Nova Cond" panose="020B0506020202020204" pitchFamily="34" charset="0"/>
              </a:rPr>
              <a:t>: demo</a:t>
            </a:r>
          </a:p>
          <a:p>
            <a:pPr marL="0" indent="0">
              <a:lnSpc>
                <a:spcPct val="120000"/>
              </a:lnSpc>
              <a:spcBef>
                <a:spcPts val="0"/>
              </a:spcBef>
              <a:buNone/>
            </a:pPr>
            <a:r>
              <a:rPr lang="en-US" sz="1200" dirty="0">
                <a:latin typeface="Arial Nova Cond" panose="020B0506020202020204" pitchFamily="34" charset="0"/>
              </a:rPr>
              <a:t>spec:</a:t>
            </a:r>
          </a:p>
          <a:p>
            <a:pPr marL="0" indent="0">
              <a:lnSpc>
                <a:spcPct val="120000"/>
              </a:lnSpc>
              <a:spcBef>
                <a:spcPts val="0"/>
              </a:spcBef>
              <a:buNone/>
            </a:pPr>
            <a:r>
              <a:rPr lang="en-US" sz="1200" dirty="0">
                <a:latin typeface="Arial Nova Cond" panose="020B0506020202020204" pitchFamily="34" charset="0"/>
              </a:rPr>
              <a:t>  containers:</a:t>
            </a:r>
          </a:p>
          <a:p>
            <a:pPr marL="0" indent="0">
              <a:lnSpc>
                <a:spcPct val="120000"/>
              </a:lnSpc>
              <a:spcBef>
                <a:spcPts val="0"/>
              </a:spcBef>
              <a:buNone/>
            </a:pPr>
            <a:r>
              <a:rPr lang="en-US" sz="1200" dirty="0">
                <a:latin typeface="Arial Nova Cond" panose="020B0506020202020204" pitchFamily="34" charset="0"/>
              </a:rPr>
              <a:t>    - name: c00</a:t>
            </a:r>
          </a:p>
          <a:p>
            <a:pPr marL="0" indent="0">
              <a:lnSpc>
                <a:spcPct val="120000"/>
              </a:lnSpc>
              <a:spcBef>
                <a:spcPts val="0"/>
              </a:spcBef>
              <a:buNone/>
            </a:pPr>
            <a:r>
              <a:rPr lang="en-US" sz="1200" dirty="0">
                <a:latin typeface="Arial Nova Cond" panose="020B0506020202020204" pitchFamily="34" charset="0"/>
              </a:rPr>
              <a:t>      image: </a:t>
            </a:r>
            <a:r>
              <a:rPr lang="en-US" sz="1200" dirty="0" err="1">
                <a:latin typeface="Arial Nova Cond" panose="020B0506020202020204" pitchFamily="34" charset="0"/>
              </a:rPr>
              <a:t>httpd</a:t>
            </a:r>
            <a:endParaRPr lang="en-US" sz="1200" dirty="0">
              <a:latin typeface="Arial Nova Cond" panose="020B0506020202020204" pitchFamily="34" charset="0"/>
            </a:endParaRPr>
          </a:p>
          <a:p>
            <a:pPr marL="0" indent="0">
              <a:lnSpc>
                <a:spcPct val="120000"/>
              </a:lnSpc>
              <a:spcBef>
                <a:spcPts val="0"/>
              </a:spcBef>
              <a:buNone/>
            </a:pPr>
            <a:r>
              <a:rPr lang="en-US" sz="1200" dirty="0">
                <a:latin typeface="Arial Nova Cond" panose="020B0506020202020204" pitchFamily="34" charset="0"/>
              </a:rPr>
              <a:t>      ports:</a:t>
            </a:r>
          </a:p>
          <a:p>
            <a:pPr marL="0" indent="0">
              <a:lnSpc>
                <a:spcPct val="120000"/>
              </a:lnSpc>
              <a:spcBef>
                <a:spcPts val="0"/>
              </a:spcBef>
              <a:buNone/>
            </a:pPr>
            <a:r>
              <a:rPr lang="en-US" sz="1200" dirty="0">
                <a:latin typeface="Arial Nova Cond" panose="020B0506020202020204" pitchFamily="34" charset="0"/>
              </a:rPr>
              <a:t>       - </a:t>
            </a:r>
            <a:r>
              <a:rPr lang="en-US" sz="1200" dirty="0" err="1">
                <a:latin typeface="Arial Nova Cond" panose="020B0506020202020204" pitchFamily="34" charset="0"/>
              </a:rPr>
              <a:t>containerPort</a:t>
            </a:r>
            <a:r>
              <a:rPr lang="en-US" sz="1200" dirty="0">
                <a:latin typeface="Arial Nova Cond" panose="020B0506020202020204" pitchFamily="34" charset="0"/>
              </a:rPr>
              <a:t>: 80</a:t>
            </a:r>
          </a:p>
          <a:p>
            <a:pPr marL="0" indent="0">
              <a:lnSpc>
                <a:spcPct val="120000"/>
              </a:lnSpc>
              <a:spcBef>
                <a:spcPts val="0"/>
              </a:spcBef>
              <a:buNone/>
            </a:pPr>
            <a:r>
              <a:rPr lang="en-US" sz="1200" dirty="0">
                <a:latin typeface="Arial Nova Cond" panose="020B0506020202020204" pitchFamily="34" charset="0"/>
              </a:rPr>
              <a:t>      livenessProbe:</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initialDelaySeconds</a:t>
            </a:r>
            <a:r>
              <a:rPr lang="en-US" sz="1200" dirty="0">
                <a:latin typeface="Arial Nova Cond" panose="020B0506020202020204" pitchFamily="34" charset="0"/>
              </a:rPr>
              <a:t>: 2</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periodSeconds</a:t>
            </a:r>
            <a:r>
              <a:rPr lang="en-US" sz="1200" dirty="0">
                <a:latin typeface="Arial Nova Cond" panose="020B0506020202020204" pitchFamily="34" charset="0"/>
              </a:rPr>
              <a:t>: 5</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httpGet</a:t>
            </a:r>
            <a:r>
              <a:rPr lang="en-US" sz="1200" dirty="0">
                <a:latin typeface="Arial Nova Cond" panose="020B0506020202020204" pitchFamily="34" charset="0"/>
              </a:rPr>
              <a:t>:</a:t>
            </a:r>
          </a:p>
          <a:p>
            <a:pPr marL="0" indent="0">
              <a:lnSpc>
                <a:spcPct val="120000"/>
              </a:lnSpc>
              <a:spcBef>
                <a:spcPts val="0"/>
              </a:spcBef>
              <a:buNone/>
            </a:pPr>
            <a:r>
              <a:rPr lang="en-US" sz="1200" dirty="0">
                <a:latin typeface="Arial Nova Cond" panose="020B0506020202020204" pitchFamily="34" charset="0"/>
              </a:rPr>
              <a:t>        path: /</a:t>
            </a:r>
          </a:p>
          <a:p>
            <a:pPr marL="0" indent="0">
              <a:lnSpc>
                <a:spcPct val="120000"/>
              </a:lnSpc>
              <a:spcBef>
                <a:spcPts val="0"/>
              </a:spcBef>
              <a:buNone/>
            </a:pPr>
            <a:r>
              <a:rPr lang="en-US" sz="1200" dirty="0">
                <a:latin typeface="Arial Nova Cond" panose="020B0506020202020204" pitchFamily="34" charset="0"/>
              </a:rPr>
              <a:t>        port: 80</a:t>
            </a:r>
          </a:p>
          <a:p>
            <a:pPr marL="0" indent="0">
              <a:lnSpc>
                <a:spcPct val="120000"/>
              </a:lnSpc>
              <a:spcBef>
                <a:spcPts val="0"/>
              </a:spcBef>
              <a:buNone/>
            </a:pPr>
            <a:r>
              <a:rPr lang="en-US" sz="1200" dirty="0">
                <a:latin typeface="Arial Nova Cond" panose="020B0506020202020204" pitchFamily="34" charset="0"/>
              </a:rPr>
              <a:t>      readinessProbe:                                           </a:t>
            </a:r>
            <a:r>
              <a:rPr lang="en-US" sz="1200" b="1" dirty="0">
                <a:latin typeface="Arial Nova Cond" panose="020B0506020202020204" pitchFamily="34" charset="0"/>
              </a:rPr>
              <a:t># Health check for readiness</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initialDelaySeconds</a:t>
            </a:r>
            <a:r>
              <a:rPr lang="en-US" sz="1200" dirty="0">
                <a:latin typeface="Arial Nova Cond" panose="020B0506020202020204" pitchFamily="34" charset="0"/>
              </a:rPr>
              <a:t>: 10</a:t>
            </a:r>
          </a:p>
          <a:p>
            <a:pPr marL="0" indent="0">
              <a:lnSpc>
                <a:spcPct val="120000"/>
              </a:lnSpc>
              <a:spcBef>
                <a:spcPts val="0"/>
              </a:spcBef>
              <a:buNone/>
            </a:pPr>
            <a:r>
              <a:rPr lang="en-US" sz="1200" dirty="0">
                <a:latin typeface="Arial Nova Cond" panose="020B0506020202020204" pitchFamily="34" charset="0"/>
              </a:rPr>
              <a:t>       </a:t>
            </a:r>
            <a:r>
              <a:rPr lang="en-US" sz="1200" dirty="0" err="1">
                <a:latin typeface="Arial Nova Cond" panose="020B0506020202020204" pitchFamily="34" charset="0"/>
              </a:rPr>
              <a:t>httpGet</a:t>
            </a:r>
            <a:r>
              <a:rPr lang="en-US" sz="1200" dirty="0">
                <a:latin typeface="Arial Nova Cond" panose="020B0506020202020204" pitchFamily="34" charset="0"/>
              </a:rPr>
              <a:t>:</a:t>
            </a:r>
          </a:p>
          <a:p>
            <a:pPr marL="0" indent="0">
              <a:lnSpc>
                <a:spcPct val="120000"/>
              </a:lnSpc>
              <a:spcBef>
                <a:spcPts val="0"/>
              </a:spcBef>
              <a:buNone/>
            </a:pPr>
            <a:r>
              <a:rPr lang="en-US" sz="1200" dirty="0">
                <a:latin typeface="Arial Nova Cond" panose="020B0506020202020204" pitchFamily="34" charset="0"/>
              </a:rPr>
              <a:t>        path: /</a:t>
            </a:r>
          </a:p>
          <a:p>
            <a:pPr marL="0" indent="0">
              <a:lnSpc>
                <a:spcPct val="120000"/>
              </a:lnSpc>
              <a:spcBef>
                <a:spcPts val="0"/>
              </a:spcBef>
              <a:buNone/>
            </a:pPr>
            <a:r>
              <a:rPr lang="en-US" sz="1200" dirty="0">
                <a:latin typeface="Arial Nova Cond" panose="020B0506020202020204" pitchFamily="34" charset="0"/>
              </a:rPr>
              <a:t>        port: 70</a:t>
            </a:r>
            <a:endParaRPr lang="en-US" sz="240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BBC736D8-6F38-49FF-877A-08455B275E10}"/>
              </a:ext>
            </a:extLst>
          </p:cNvPr>
          <p:cNvSpPr>
            <a:spLocks noGrp="1"/>
          </p:cNvSpPr>
          <p:nvPr>
            <p:ph type="sldNum" sz="quarter" idx="12"/>
          </p:nvPr>
        </p:nvSpPr>
        <p:spPr/>
        <p:txBody>
          <a:bodyPr/>
          <a:lstStyle/>
          <a:p>
            <a:fld id="{C60C2248-B95D-984B-A0F4-42B9A4652AA7}" type="slidenum">
              <a:rPr lang="en-US" smtClean="0"/>
              <a:pPr/>
              <a:t>111</a:t>
            </a:fld>
            <a:endParaRPr lang="en-US" dirty="0"/>
          </a:p>
        </p:txBody>
      </p:sp>
    </p:spTree>
    <p:extLst>
      <p:ext uri="{BB962C8B-B14F-4D97-AF65-F5344CB8AC3E}">
        <p14:creationId xmlns:p14="http://schemas.microsoft.com/office/powerpoint/2010/main" val="16168235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488" y="24823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When to use Readiness and Liveness Probes</a:t>
            </a:r>
          </a:p>
        </p:txBody>
      </p:sp>
      <p:sp>
        <p:nvSpPr>
          <p:cNvPr id="8" name="Content Placeholder 2"/>
          <p:cNvSpPr txBox="1">
            <a:spLocks/>
          </p:cNvSpPr>
          <p:nvPr/>
        </p:nvSpPr>
        <p:spPr>
          <a:xfrm>
            <a:off x="188640" y="869772"/>
            <a:ext cx="8650568" cy="3978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Despite how great readiness and liveness probes can be, they’re not always necessary. When updating deployments, Kubernetes will already wait for a replacement pod to start running before removing the old pod. Additionally, if a pod stops running, it will automatically try to restart it. Where these probes prove their worth is the </a:t>
            </a:r>
            <a:r>
              <a:rPr lang="en-US" sz="1800" b="1" dirty="0">
                <a:latin typeface="Arial Nova Cond" panose="020B0506020202020204" pitchFamily="34" charset="0"/>
              </a:rPr>
              <a:t>time between when a pod starts running and when your service actually starts functioning</a:t>
            </a:r>
            <a:r>
              <a:rPr lang="en-US" sz="1800" dirty="0">
                <a:latin typeface="Arial Nova Cond" panose="020B0506020202020204" pitchFamily="34" charset="0"/>
              </a:rPr>
              <a:t>. Kubernetes already knows if your container is running, probes let it know if your container is functioning.</a:t>
            </a:r>
          </a:p>
          <a:p>
            <a:pPr algn="just"/>
            <a:r>
              <a:rPr lang="en-US" sz="1800" dirty="0">
                <a:latin typeface="Arial Nova Cond" panose="020B0506020202020204" pitchFamily="34" charset="0"/>
              </a:rPr>
              <a:t>If one of our services take time between when a pod starts running and the service is actually responding to requests can be significant (5–10 seconds). Without a readiness probe, we’d end up with at least that much downtime every time we updated that deployment.</a:t>
            </a:r>
          </a:p>
          <a:p>
            <a:pPr algn="just"/>
            <a:r>
              <a:rPr lang="en-US" sz="1800" dirty="0">
                <a:latin typeface="Arial Nova Cond" panose="020B0506020202020204" pitchFamily="34" charset="0"/>
              </a:rPr>
              <a:t>Additionally, we have a number of services that can fail in ways that don’t always result in the container crashing. These aren’t particularly common, but when it happens, it’s nice to have a </a:t>
            </a:r>
            <a:r>
              <a:rPr lang="en-US" sz="1800" dirty="0" err="1">
                <a:latin typeface="Arial Nova Cond" panose="020B0506020202020204" pitchFamily="34" charset="0"/>
              </a:rPr>
              <a:t>livenessprobe</a:t>
            </a:r>
            <a:r>
              <a:rPr lang="en-US" sz="1800" dirty="0">
                <a:latin typeface="Arial Nova Cond" panose="020B0506020202020204" pitchFamily="34" charset="0"/>
              </a:rPr>
              <a:t> around to catch the issue and restart the container.</a:t>
            </a:r>
          </a:p>
        </p:txBody>
      </p:sp>
      <p:sp>
        <p:nvSpPr>
          <p:cNvPr id="2" name="Slide Number Placeholder 1">
            <a:extLst>
              <a:ext uri="{FF2B5EF4-FFF2-40B4-BE49-F238E27FC236}">
                <a16:creationId xmlns:a16="http://schemas.microsoft.com/office/drawing/2014/main" id="{8E3A38B1-E728-4D5F-925A-3B179918A437}"/>
              </a:ext>
            </a:extLst>
          </p:cNvPr>
          <p:cNvSpPr>
            <a:spLocks noGrp="1"/>
          </p:cNvSpPr>
          <p:nvPr>
            <p:ph type="sldNum" sz="quarter" idx="12"/>
          </p:nvPr>
        </p:nvSpPr>
        <p:spPr/>
        <p:txBody>
          <a:bodyPr/>
          <a:lstStyle/>
          <a:p>
            <a:fld id="{C60C2248-B95D-984B-A0F4-42B9A4652AA7}" type="slidenum">
              <a:rPr lang="en-US" smtClean="0"/>
              <a:pPr/>
              <a:t>112</a:t>
            </a:fld>
            <a:endParaRPr lang="en-US" dirty="0"/>
          </a:p>
        </p:txBody>
      </p:sp>
    </p:spTree>
    <p:extLst>
      <p:ext uri="{BB962C8B-B14F-4D97-AF65-F5344CB8AC3E}">
        <p14:creationId xmlns:p14="http://schemas.microsoft.com/office/powerpoint/2010/main" val="1432917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8498" y="33917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Volumes</a:t>
            </a:r>
          </a:p>
        </p:txBody>
      </p:sp>
      <p:sp>
        <p:nvSpPr>
          <p:cNvPr id="8" name="Content Placeholder 2"/>
          <p:cNvSpPr txBox="1">
            <a:spLocks/>
          </p:cNvSpPr>
          <p:nvPr/>
        </p:nvSpPr>
        <p:spPr>
          <a:xfrm>
            <a:off x="188640" y="1129212"/>
            <a:ext cx="8650568" cy="3481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Containers are ephemeral (short lived in nature).</a:t>
            </a:r>
          </a:p>
          <a:p>
            <a:r>
              <a:rPr lang="en-US" sz="1800" dirty="0">
                <a:latin typeface="Arial Nova Cond" panose="020B0506020202020204" pitchFamily="34" charset="0"/>
              </a:rPr>
              <a:t>All data stored inside a container is deleted if the container crashes. However, the kubelet will restart it with a clean state, which means that it will not have any of the old data</a:t>
            </a:r>
          </a:p>
          <a:p>
            <a:r>
              <a:rPr lang="en-US" sz="1800" dirty="0">
                <a:latin typeface="Arial Nova Cond" panose="020B0506020202020204" pitchFamily="34" charset="0"/>
              </a:rPr>
              <a:t>To overcome this problem, Kubernetes uses </a:t>
            </a:r>
            <a:r>
              <a:rPr lang="en-US" sz="1800" dirty="0">
                <a:latin typeface="Arial Nova Cond" panose="020B0506020202020204" pitchFamily="34" charset="0"/>
                <a:hlinkClick r:id="rId3"/>
              </a:rPr>
              <a:t>Volumes</a:t>
            </a:r>
            <a:r>
              <a:rPr lang="en-US" sz="1800" dirty="0">
                <a:latin typeface="Arial Nova Cond" panose="020B0506020202020204" pitchFamily="34" charset="0"/>
              </a:rPr>
              <a:t>. A Volume is essentially a directory backed by a storage medium. The storage medium and its content are determined by the Volume Type.</a:t>
            </a:r>
          </a:p>
          <a:p>
            <a:r>
              <a:rPr lang="en-US" sz="1800" dirty="0">
                <a:latin typeface="Arial Nova Cond" panose="020B0506020202020204" pitchFamily="34" charset="0"/>
              </a:rPr>
              <a:t>In Kubernetes, a Volume is attached to a Pod and shared among the containers of that Pod. </a:t>
            </a:r>
          </a:p>
          <a:p>
            <a:r>
              <a:rPr lang="en-US" sz="1800" dirty="0">
                <a:latin typeface="Arial Nova Cond" panose="020B0506020202020204" pitchFamily="34" charset="0"/>
              </a:rPr>
              <a:t>The Volume has the same life span as the Pod, and it outlives the containers of the Pod - this allows data to be preserved across container restarts.</a:t>
            </a:r>
            <a:endParaRPr lang="en-US" sz="1500" dirty="0">
              <a:latin typeface="Arial Nova Cond" panose="020B05060202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188" y="283265"/>
            <a:ext cx="941733" cy="941733"/>
          </a:xfrm>
          <a:prstGeom prst="rect">
            <a:avLst/>
          </a:prstGeom>
        </p:spPr>
      </p:pic>
      <p:sp>
        <p:nvSpPr>
          <p:cNvPr id="3" name="Slide Number Placeholder 2">
            <a:extLst>
              <a:ext uri="{FF2B5EF4-FFF2-40B4-BE49-F238E27FC236}">
                <a16:creationId xmlns:a16="http://schemas.microsoft.com/office/drawing/2014/main" id="{18BC2CB0-89B2-4717-A6D8-591243BC18B7}"/>
              </a:ext>
            </a:extLst>
          </p:cNvPr>
          <p:cNvSpPr>
            <a:spLocks noGrp="1"/>
          </p:cNvSpPr>
          <p:nvPr>
            <p:ph type="sldNum" sz="quarter" idx="12"/>
          </p:nvPr>
        </p:nvSpPr>
        <p:spPr/>
        <p:txBody>
          <a:bodyPr/>
          <a:lstStyle/>
          <a:p>
            <a:fld id="{C60C2248-B95D-984B-A0F4-42B9A4652AA7}" type="slidenum">
              <a:rPr lang="en-US" smtClean="0"/>
              <a:pPr/>
              <a:t>113</a:t>
            </a:fld>
            <a:endParaRPr lang="en-US" dirty="0"/>
          </a:p>
        </p:txBody>
      </p:sp>
    </p:spTree>
    <p:extLst>
      <p:ext uri="{BB962C8B-B14F-4D97-AF65-F5344CB8AC3E}">
        <p14:creationId xmlns:p14="http://schemas.microsoft.com/office/powerpoint/2010/main" val="4225612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33917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Volume Types</a:t>
            </a:r>
          </a:p>
        </p:txBody>
      </p:sp>
      <p:sp>
        <p:nvSpPr>
          <p:cNvPr id="8" name="Content Placeholder 2"/>
          <p:cNvSpPr txBox="1">
            <a:spLocks/>
          </p:cNvSpPr>
          <p:nvPr/>
        </p:nvSpPr>
        <p:spPr>
          <a:xfrm>
            <a:off x="268357" y="1107297"/>
            <a:ext cx="8650568" cy="32649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A Volume Type decides the properties of the directory, like size, content, etc. Some examples of Volume Types are:</a:t>
            </a:r>
          </a:p>
          <a:p>
            <a:r>
              <a:rPr lang="en-US" sz="1800" dirty="0">
                <a:latin typeface="Arial Nova Cond" panose="020B0506020202020204" pitchFamily="34" charset="0"/>
              </a:rPr>
              <a:t>node-local types such as </a:t>
            </a:r>
            <a:r>
              <a:rPr lang="en-US" sz="1800" b="1" dirty="0" err="1">
                <a:latin typeface="Arial Nova Cond" panose="020B0506020202020204" pitchFamily="34" charset="0"/>
              </a:rPr>
              <a:t>emptyDir</a:t>
            </a:r>
            <a:r>
              <a:rPr lang="en-US" sz="1800" dirty="0">
                <a:latin typeface="Arial Nova Cond" panose="020B0506020202020204" pitchFamily="34" charset="0"/>
              </a:rPr>
              <a:t> and </a:t>
            </a:r>
            <a:r>
              <a:rPr lang="en-US" sz="1800" b="1" dirty="0" err="1">
                <a:latin typeface="Arial Nova Cond" panose="020B0506020202020204" pitchFamily="34" charset="0"/>
              </a:rPr>
              <a:t>hostPath</a:t>
            </a:r>
            <a:endParaRPr lang="en-US" sz="1800" b="1" dirty="0">
              <a:latin typeface="Arial Nova Cond" panose="020B0506020202020204" pitchFamily="34" charset="0"/>
            </a:endParaRPr>
          </a:p>
          <a:p>
            <a:r>
              <a:rPr lang="en-US" sz="1800" dirty="0">
                <a:latin typeface="Arial Nova Cond" panose="020B0506020202020204" pitchFamily="34" charset="0"/>
              </a:rPr>
              <a:t> file-sharing types such as </a:t>
            </a:r>
            <a:r>
              <a:rPr lang="en-US" sz="1800" b="1" dirty="0" err="1">
                <a:latin typeface="Arial Nova Cond" panose="020B0506020202020204" pitchFamily="34" charset="0"/>
              </a:rPr>
              <a:t>nfs</a:t>
            </a:r>
            <a:endParaRPr lang="en-US" sz="1800" b="1" dirty="0">
              <a:latin typeface="Arial Nova Cond" panose="020B0506020202020204" pitchFamily="34" charset="0"/>
            </a:endParaRPr>
          </a:p>
          <a:p>
            <a:r>
              <a:rPr lang="en-US" sz="1800" dirty="0">
                <a:latin typeface="Arial Nova Cond" panose="020B0506020202020204" pitchFamily="34" charset="0"/>
              </a:rPr>
              <a:t> cloud provider-specific types like </a:t>
            </a:r>
            <a:r>
              <a:rPr lang="en-US" sz="1800" b="1" dirty="0" err="1">
                <a:latin typeface="Arial Nova Cond" panose="020B0506020202020204" pitchFamily="34" charset="0"/>
              </a:rPr>
              <a:t>awsElasticBlockStore</a:t>
            </a:r>
            <a:r>
              <a:rPr lang="en-US" sz="1800" dirty="0">
                <a:latin typeface="Arial Nova Cond" panose="020B0506020202020204" pitchFamily="34" charset="0"/>
              </a:rPr>
              <a:t>, </a:t>
            </a:r>
            <a:r>
              <a:rPr lang="en-US" sz="1800" b="1" dirty="0" err="1">
                <a:latin typeface="Arial Nova Cond" panose="020B0506020202020204" pitchFamily="34" charset="0"/>
              </a:rPr>
              <a:t>azureDisk</a:t>
            </a:r>
            <a:r>
              <a:rPr lang="en-US" sz="1800" dirty="0">
                <a:latin typeface="Arial Nova Cond" panose="020B0506020202020204" pitchFamily="34" charset="0"/>
              </a:rPr>
              <a:t>, or </a:t>
            </a:r>
            <a:r>
              <a:rPr lang="en-US" sz="1800" b="1" dirty="0" err="1">
                <a:latin typeface="Arial Nova Cond" panose="020B0506020202020204" pitchFamily="34" charset="0"/>
              </a:rPr>
              <a:t>gcePersistentDisk</a:t>
            </a:r>
            <a:endParaRPr lang="en-US" sz="1800" b="1" dirty="0">
              <a:latin typeface="Arial Nova Cond" panose="020B0506020202020204" pitchFamily="34" charset="0"/>
            </a:endParaRPr>
          </a:p>
          <a:p>
            <a:r>
              <a:rPr lang="en-US" sz="1800" dirty="0">
                <a:latin typeface="Arial Nova Cond" panose="020B0506020202020204" pitchFamily="34" charset="0"/>
              </a:rPr>
              <a:t> distributed file system types, for example </a:t>
            </a:r>
            <a:r>
              <a:rPr lang="en-US" sz="1800" b="1" dirty="0" err="1">
                <a:latin typeface="Arial Nova Cond" panose="020B0506020202020204" pitchFamily="34" charset="0"/>
              </a:rPr>
              <a:t>glusterfs</a:t>
            </a:r>
            <a:r>
              <a:rPr lang="en-US" sz="1800" dirty="0">
                <a:latin typeface="Arial Nova Cond" panose="020B0506020202020204" pitchFamily="34" charset="0"/>
              </a:rPr>
              <a:t> or </a:t>
            </a:r>
            <a:r>
              <a:rPr lang="en-US" sz="1800" b="1" dirty="0" err="1">
                <a:latin typeface="Arial Nova Cond" panose="020B0506020202020204" pitchFamily="34" charset="0"/>
              </a:rPr>
              <a:t>cephfs</a:t>
            </a:r>
            <a:endParaRPr lang="en-US" sz="1800" b="1" dirty="0">
              <a:latin typeface="Arial Nova Cond" panose="020B0506020202020204" pitchFamily="34" charset="0"/>
            </a:endParaRPr>
          </a:p>
          <a:p>
            <a:r>
              <a:rPr lang="en-US" sz="1800" dirty="0">
                <a:latin typeface="Arial Nova Cond" panose="020B0506020202020204" pitchFamily="34" charset="0"/>
              </a:rPr>
              <a:t> special-purpose types like </a:t>
            </a:r>
            <a:r>
              <a:rPr lang="en-US" sz="1800" b="1" dirty="0">
                <a:latin typeface="Arial Nova Cond" panose="020B0506020202020204" pitchFamily="34" charset="0"/>
              </a:rPr>
              <a:t>secret</a:t>
            </a:r>
            <a:r>
              <a:rPr lang="en-US" sz="1800" dirty="0">
                <a:latin typeface="Arial Nova Cond" panose="020B0506020202020204" pitchFamily="34" charset="0"/>
              </a:rPr>
              <a:t>, </a:t>
            </a:r>
            <a:r>
              <a:rPr lang="en-US" sz="1800" dirty="0" err="1">
                <a:latin typeface="Arial Nova Cond" panose="020B0506020202020204" pitchFamily="34" charset="0"/>
              </a:rPr>
              <a:t>gitRepo</a:t>
            </a:r>
            <a:endParaRPr lang="en-US" sz="1800" dirty="0">
              <a:latin typeface="Arial Nova Cond" panose="020B0506020202020204" pitchFamily="34" charset="0"/>
            </a:endParaRPr>
          </a:p>
          <a:p>
            <a:r>
              <a:rPr lang="en-US" sz="1800" b="1" dirty="0" err="1">
                <a:latin typeface="Arial Nova Cond" panose="020B0506020202020204" pitchFamily="34" charset="0"/>
              </a:rPr>
              <a:t>persistentVolumeClaim</a:t>
            </a:r>
            <a:endParaRPr lang="en-US" sz="15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8843CED0-72CE-4292-A936-51C0F686333D}"/>
              </a:ext>
            </a:extLst>
          </p:cNvPr>
          <p:cNvSpPr>
            <a:spLocks noGrp="1"/>
          </p:cNvSpPr>
          <p:nvPr>
            <p:ph type="sldNum" sz="quarter" idx="12"/>
          </p:nvPr>
        </p:nvSpPr>
        <p:spPr/>
        <p:txBody>
          <a:bodyPr/>
          <a:lstStyle/>
          <a:p>
            <a:fld id="{C60C2248-B95D-984B-A0F4-42B9A4652AA7}" type="slidenum">
              <a:rPr lang="en-US" smtClean="0"/>
              <a:pPr/>
              <a:t>114</a:t>
            </a:fld>
            <a:endParaRPr lang="en-US" dirty="0"/>
          </a:p>
        </p:txBody>
      </p:sp>
    </p:spTree>
    <p:extLst>
      <p:ext uri="{BB962C8B-B14F-4D97-AF65-F5344CB8AC3E}">
        <p14:creationId xmlns:p14="http://schemas.microsoft.com/office/powerpoint/2010/main" val="37802077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6574" y="13287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latin typeface="Arial Nova Cond" panose="020B0506020202020204" pitchFamily="34" charset="0"/>
              </a:rPr>
              <a:t>emptyDir</a:t>
            </a:r>
            <a:endParaRPr lang="en-US" sz="2400" b="1" dirty="0">
              <a:latin typeface="Arial Nova Cond" panose="020B0506020202020204" pitchFamily="34" charset="0"/>
            </a:endParaRPr>
          </a:p>
        </p:txBody>
      </p:sp>
      <p:sp>
        <p:nvSpPr>
          <p:cNvPr id="8" name="Content Placeholder 2"/>
          <p:cNvSpPr txBox="1">
            <a:spLocks/>
          </p:cNvSpPr>
          <p:nvPr/>
        </p:nvSpPr>
        <p:spPr>
          <a:xfrm>
            <a:off x="246716" y="803614"/>
            <a:ext cx="8650568" cy="35362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Use this when we want to share contents between multiple containers on the same pod &amp; not to the host machine</a:t>
            </a:r>
          </a:p>
          <a:p>
            <a:pPr algn="just"/>
            <a:r>
              <a:rPr lang="en-US" sz="1800" dirty="0">
                <a:latin typeface="Arial Nova Cond" panose="020B0506020202020204" pitchFamily="34" charset="0"/>
              </a:rPr>
              <a:t>An </a:t>
            </a:r>
            <a:r>
              <a:rPr lang="en-US" sz="1800" b="1" dirty="0" err="1">
                <a:latin typeface="Arial Nova Cond" panose="020B0506020202020204" pitchFamily="34" charset="0"/>
              </a:rPr>
              <a:t>emptyDir</a:t>
            </a:r>
            <a:r>
              <a:rPr lang="en-US" sz="1800" dirty="0">
                <a:latin typeface="Arial Nova Cond" panose="020B0506020202020204" pitchFamily="34" charset="0"/>
              </a:rPr>
              <a:t> volume is first created when a Pod is assigned to a Node, and exists as long as that Pod is running on that node.</a:t>
            </a:r>
          </a:p>
          <a:p>
            <a:pPr algn="just"/>
            <a:r>
              <a:rPr lang="en-US" sz="1800" dirty="0">
                <a:latin typeface="Arial Nova Cond" panose="020B0506020202020204" pitchFamily="34" charset="0"/>
              </a:rPr>
              <a:t>As the name says, it is initially empty.</a:t>
            </a:r>
          </a:p>
          <a:p>
            <a:pPr algn="just"/>
            <a:r>
              <a:rPr lang="en-US" sz="1800" dirty="0">
                <a:latin typeface="Arial Nova Cond" panose="020B0506020202020204" pitchFamily="34" charset="0"/>
              </a:rPr>
              <a:t>Containers in the Pod can all read and write the same files in the </a:t>
            </a:r>
            <a:r>
              <a:rPr lang="en-US" sz="1800" dirty="0" err="1">
                <a:latin typeface="Arial Nova Cond" panose="020B0506020202020204" pitchFamily="34" charset="0"/>
              </a:rPr>
              <a:t>emptyDir</a:t>
            </a:r>
            <a:r>
              <a:rPr lang="en-US" sz="1800" dirty="0">
                <a:latin typeface="Arial Nova Cond" panose="020B0506020202020204" pitchFamily="34" charset="0"/>
              </a:rPr>
              <a:t> volume, though that volume can be mounted at the same or different paths in each Container. </a:t>
            </a:r>
          </a:p>
          <a:p>
            <a:pPr algn="just"/>
            <a:r>
              <a:rPr lang="en-US" sz="1800" dirty="0">
                <a:latin typeface="Arial Nova Cond" panose="020B0506020202020204" pitchFamily="34" charset="0"/>
              </a:rPr>
              <a:t>When a Pod is removed from a node for any reason, the data in the </a:t>
            </a:r>
            <a:r>
              <a:rPr lang="en-US" sz="1800" dirty="0" err="1">
                <a:latin typeface="Arial Nova Cond" panose="020B0506020202020204" pitchFamily="34" charset="0"/>
              </a:rPr>
              <a:t>emptyDir</a:t>
            </a:r>
            <a:r>
              <a:rPr lang="en-US" sz="1800" dirty="0">
                <a:latin typeface="Arial Nova Cond" panose="020B0506020202020204" pitchFamily="34" charset="0"/>
              </a:rPr>
              <a:t> is deleted forever. </a:t>
            </a:r>
          </a:p>
          <a:p>
            <a:pPr algn="just"/>
            <a:r>
              <a:rPr lang="en-US" sz="1800" dirty="0">
                <a:latin typeface="Arial Nova Cond" panose="020B0506020202020204" pitchFamily="34" charset="0"/>
              </a:rPr>
              <a:t>A Container crashing does </a:t>
            </a:r>
            <a:r>
              <a:rPr lang="en-US" sz="1800" b="1" dirty="0">
                <a:latin typeface="Arial Nova Cond" panose="020B0506020202020204" pitchFamily="34" charset="0"/>
              </a:rPr>
              <a:t>not</a:t>
            </a:r>
            <a:r>
              <a:rPr lang="en-US" sz="1800" dirty="0">
                <a:latin typeface="Arial Nova Cond" panose="020B0506020202020204" pitchFamily="34" charset="0"/>
              </a:rPr>
              <a:t> remove a Pod from a node, so the data in an </a:t>
            </a:r>
            <a:r>
              <a:rPr lang="en-US" sz="1800" dirty="0" err="1">
                <a:latin typeface="Arial Nova Cond" panose="020B0506020202020204" pitchFamily="34" charset="0"/>
              </a:rPr>
              <a:t>emptyDir</a:t>
            </a:r>
            <a:r>
              <a:rPr lang="en-US" sz="1800" dirty="0">
                <a:latin typeface="Arial Nova Cond" panose="020B0506020202020204" pitchFamily="34" charset="0"/>
              </a:rPr>
              <a:t> volume is safe across Container crashes.</a:t>
            </a:r>
            <a:endParaRPr lang="en-US" sz="15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78E6273-2BF1-46D2-A3A6-73EA5ECC084C}"/>
              </a:ext>
            </a:extLst>
          </p:cNvPr>
          <p:cNvSpPr>
            <a:spLocks noGrp="1"/>
          </p:cNvSpPr>
          <p:nvPr>
            <p:ph type="sldNum" sz="quarter" idx="12"/>
          </p:nvPr>
        </p:nvSpPr>
        <p:spPr/>
        <p:txBody>
          <a:bodyPr/>
          <a:lstStyle/>
          <a:p>
            <a:fld id="{C60C2248-B95D-984B-A0F4-42B9A4652AA7}" type="slidenum">
              <a:rPr lang="en-US" smtClean="0"/>
              <a:pPr/>
              <a:t>115</a:t>
            </a:fld>
            <a:endParaRPr lang="en-US" dirty="0"/>
          </a:p>
        </p:txBody>
      </p:sp>
    </p:spTree>
    <p:extLst>
      <p:ext uri="{BB962C8B-B14F-4D97-AF65-F5344CB8AC3E}">
        <p14:creationId xmlns:p14="http://schemas.microsoft.com/office/powerpoint/2010/main" val="2700664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0"/>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latin typeface="Arial Nova Cond" panose="020B0506020202020204" pitchFamily="34" charset="0"/>
              </a:rPr>
              <a:t>emptyDir</a:t>
            </a:r>
            <a:r>
              <a:rPr lang="en-US" sz="2400" b="1" dirty="0">
                <a:latin typeface="Arial Nova Cond" panose="020B0506020202020204" pitchFamily="34" charset="0"/>
              </a:rPr>
              <a:t> – Example14: </a:t>
            </a:r>
            <a:r>
              <a:rPr lang="en-US" sz="2400" b="1" dirty="0" err="1">
                <a:latin typeface="Arial Nova Cond" panose="020B0506020202020204" pitchFamily="34" charset="0"/>
              </a:rPr>
              <a:t>emptyDir.yml</a:t>
            </a:r>
            <a:endParaRPr lang="en-US" sz="2400" b="1" dirty="0">
              <a:latin typeface="Arial Nova Cond" panose="020B0506020202020204" pitchFamily="34" charset="0"/>
            </a:endParaRPr>
          </a:p>
        </p:txBody>
      </p:sp>
      <p:sp>
        <p:nvSpPr>
          <p:cNvPr id="8" name="Content Placeholder 2"/>
          <p:cNvSpPr txBox="1">
            <a:spLocks/>
          </p:cNvSpPr>
          <p:nvPr/>
        </p:nvSpPr>
        <p:spPr>
          <a:xfrm>
            <a:off x="188639" y="479923"/>
            <a:ext cx="9029789" cy="421265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100" dirty="0"/>
              <a:t>apiVersion: v1</a:t>
            </a:r>
          </a:p>
          <a:p>
            <a:pPr marL="0" indent="0">
              <a:lnSpc>
                <a:spcPct val="120000"/>
              </a:lnSpc>
              <a:spcBef>
                <a:spcPts val="0"/>
              </a:spcBef>
              <a:buNone/>
            </a:pPr>
            <a:r>
              <a:rPr lang="en-US" sz="1100" dirty="0"/>
              <a:t>kind: Pod</a:t>
            </a:r>
          </a:p>
          <a:p>
            <a:pPr marL="0" indent="0">
              <a:lnSpc>
                <a:spcPct val="120000"/>
              </a:lnSpc>
              <a:spcBef>
                <a:spcPts val="0"/>
              </a:spcBef>
              <a:buNone/>
            </a:pPr>
            <a:r>
              <a:rPr lang="en-US" sz="1100" dirty="0"/>
              <a:t>metadata:</a:t>
            </a:r>
          </a:p>
          <a:p>
            <a:pPr marL="0" indent="0">
              <a:lnSpc>
                <a:spcPct val="120000"/>
              </a:lnSpc>
              <a:spcBef>
                <a:spcPts val="0"/>
              </a:spcBef>
              <a:buNone/>
            </a:pPr>
            <a:r>
              <a:rPr lang="en-US" sz="1100" dirty="0"/>
              <a:t>  name: </a:t>
            </a:r>
            <a:r>
              <a:rPr lang="en-US" sz="1100" dirty="0" err="1"/>
              <a:t>myvolemptydir</a:t>
            </a:r>
            <a:endParaRPr lang="en-US" sz="1100" dirty="0"/>
          </a:p>
          <a:p>
            <a:pPr marL="0" indent="0">
              <a:lnSpc>
                <a:spcPct val="120000"/>
              </a:lnSpc>
              <a:spcBef>
                <a:spcPts val="0"/>
              </a:spcBef>
              <a:buNone/>
            </a:pPr>
            <a:r>
              <a:rPr lang="en-US" sz="1100" dirty="0"/>
              <a:t>spec:</a:t>
            </a:r>
          </a:p>
          <a:p>
            <a:pPr marL="0" indent="0">
              <a:lnSpc>
                <a:spcPct val="120000"/>
              </a:lnSpc>
              <a:spcBef>
                <a:spcPts val="0"/>
              </a:spcBef>
              <a:buNone/>
            </a:pPr>
            <a:r>
              <a:rPr lang="en-US" sz="1100" dirty="0"/>
              <a:t>  containers:</a:t>
            </a:r>
          </a:p>
          <a:p>
            <a:pPr marL="0" indent="0">
              <a:lnSpc>
                <a:spcPct val="120000"/>
              </a:lnSpc>
              <a:spcBef>
                <a:spcPts val="0"/>
              </a:spcBef>
              <a:buNone/>
            </a:pPr>
            <a:r>
              <a:rPr lang="en-US" sz="1100" dirty="0"/>
              <a:t>  - name: c1</a:t>
            </a:r>
          </a:p>
          <a:p>
            <a:pPr marL="0" indent="0">
              <a:lnSpc>
                <a:spcPct val="120000"/>
              </a:lnSpc>
              <a:spcBef>
                <a:spcPts val="0"/>
              </a:spcBef>
              <a:buNone/>
            </a:pPr>
            <a:r>
              <a:rPr lang="en-US" sz="1100" dirty="0"/>
              <a:t>    image: centos</a:t>
            </a:r>
          </a:p>
          <a:p>
            <a:pPr marL="0" indent="0">
              <a:lnSpc>
                <a:spcPct val="120000"/>
              </a:lnSpc>
              <a:spcBef>
                <a:spcPts val="0"/>
              </a:spcBef>
              <a:buNone/>
            </a:pPr>
            <a:r>
              <a:rPr lang="en-US" sz="1100" dirty="0"/>
              <a:t>    command:</a:t>
            </a:r>
          </a:p>
          <a:p>
            <a:pPr marL="0" indent="0">
              <a:lnSpc>
                <a:spcPct val="120000"/>
              </a:lnSpc>
              <a:spcBef>
                <a:spcPts val="0"/>
              </a:spcBef>
              <a:buNone/>
            </a:pPr>
            <a:r>
              <a:rPr lang="en-US" sz="1100" dirty="0"/>
              <a:t>      - "bin/bash"</a:t>
            </a:r>
          </a:p>
          <a:p>
            <a:pPr marL="0" indent="0">
              <a:lnSpc>
                <a:spcPct val="120000"/>
              </a:lnSpc>
              <a:spcBef>
                <a:spcPts val="0"/>
              </a:spcBef>
              <a:buNone/>
            </a:pPr>
            <a:r>
              <a:rPr lang="en-US" sz="1100" dirty="0"/>
              <a:t>      - "-c"</a:t>
            </a:r>
          </a:p>
          <a:p>
            <a:pPr marL="0" indent="0">
              <a:lnSpc>
                <a:spcPct val="120000"/>
              </a:lnSpc>
              <a:spcBef>
                <a:spcPts val="0"/>
              </a:spcBef>
              <a:buNone/>
            </a:pPr>
            <a:r>
              <a:rPr lang="en-US" sz="1100" dirty="0"/>
              <a:t>      - "sleep 10000"</a:t>
            </a:r>
          </a:p>
          <a:p>
            <a:pPr marL="0" indent="0">
              <a:lnSpc>
                <a:spcPct val="120000"/>
              </a:lnSpc>
              <a:spcBef>
                <a:spcPts val="0"/>
              </a:spcBef>
              <a:buNone/>
            </a:pPr>
            <a:r>
              <a:rPr lang="en-US" sz="1100" dirty="0"/>
              <a:t>    </a:t>
            </a:r>
            <a:r>
              <a:rPr lang="en-US" sz="1100" dirty="0" err="1"/>
              <a:t>volumeMounts</a:t>
            </a:r>
            <a:r>
              <a:rPr lang="en-US" sz="1100" dirty="0"/>
              <a:t>:                                                          	# Mount definition inside the container</a:t>
            </a:r>
          </a:p>
          <a:p>
            <a:pPr marL="0" indent="0">
              <a:lnSpc>
                <a:spcPct val="120000"/>
              </a:lnSpc>
              <a:spcBef>
                <a:spcPts val="0"/>
              </a:spcBef>
              <a:buNone/>
            </a:pPr>
            <a:r>
              <a:rPr lang="en-US" sz="1100" dirty="0"/>
              <a:t>      - name: </a:t>
            </a:r>
            <a:r>
              <a:rPr lang="en-US" sz="1100" dirty="0" err="1"/>
              <a:t>xchange</a:t>
            </a:r>
            <a:endParaRPr lang="en-US" sz="1100" dirty="0"/>
          </a:p>
          <a:p>
            <a:pPr marL="0" indent="0">
              <a:lnSpc>
                <a:spcPct val="120000"/>
              </a:lnSpc>
              <a:spcBef>
                <a:spcPts val="0"/>
              </a:spcBef>
              <a:buNone/>
            </a:pPr>
            <a:r>
              <a:rPr lang="en-US" sz="1100" dirty="0"/>
              <a:t>        </a:t>
            </a:r>
            <a:r>
              <a:rPr lang="en-US" sz="1100" dirty="0" err="1"/>
              <a:t>mountPath</a:t>
            </a:r>
            <a:r>
              <a:rPr lang="en-US" sz="1100" dirty="0"/>
              <a:t>: "/</a:t>
            </a:r>
            <a:r>
              <a:rPr lang="en-US" sz="1100" dirty="0" err="1"/>
              <a:t>tmp</a:t>
            </a:r>
            <a:r>
              <a:rPr lang="en-US" sz="1100" dirty="0"/>
              <a:t>/</a:t>
            </a:r>
            <a:r>
              <a:rPr lang="en-US" sz="1100" dirty="0" err="1"/>
              <a:t>xchange</a:t>
            </a:r>
            <a:r>
              <a:rPr lang="en-US" sz="1100" dirty="0"/>
              <a:t>“			# Path inside the container to share </a:t>
            </a:r>
          </a:p>
          <a:p>
            <a:pPr marL="0" indent="0">
              <a:lnSpc>
                <a:spcPct val="120000"/>
              </a:lnSpc>
              <a:spcBef>
                <a:spcPts val="0"/>
              </a:spcBef>
              <a:buNone/>
            </a:pPr>
            <a:r>
              <a:rPr lang="en-US" sz="1100" dirty="0"/>
              <a:t>  - name: c2</a:t>
            </a:r>
          </a:p>
          <a:p>
            <a:pPr marL="0" indent="0">
              <a:lnSpc>
                <a:spcPct val="120000"/>
              </a:lnSpc>
              <a:spcBef>
                <a:spcPts val="0"/>
              </a:spcBef>
              <a:buNone/>
            </a:pPr>
            <a:r>
              <a:rPr lang="en-US" sz="1100" dirty="0"/>
              <a:t>    image: centos</a:t>
            </a:r>
          </a:p>
          <a:p>
            <a:pPr marL="0" indent="0">
              <a:lnSpc>
                <a:spcPct val="120000"/>
              </a:lnSpc>
              <a:spcBef>
                <a:spcPts val="0"/>
              </a:spcBef>
              <a:buNone/>
            </a:pPr>
            <a:r>
              <a:rPr lang="en-US" sz="1100" dirty="0"/>
              <a:t>    command:</a:t>
            </a:r>
          </a:p>
          <a:p>
            <a:pPr marL="0" indent="0">
              <a:lnSpc>
                <a:spcPct val="120000"/>
              </a:lnSpc>
              <a:spcBef>
                <a:spcPts val="0"/>
              </a:spcBef>
              <a:buNone/>
            </a:pPr>
            <a:r>
              <a:rPr lang="en-US" sz="1100" dirty="0"/>
              <a:t>      - "bin/bash"</a:t>
            </a:r>
          </a:p>
          <a:p>
            <a:pPr marL="0" indent="0">
              <a:lnSpc>
                <a:spcPct val="120000"/>
              </a:lnSpc>
              <a:spcBef>
                <a:spcPts val="0"/>
              </a:spcBef>
              <a:buNone/>
            </a:pPr>
            <a:r>
              <a:rPr lang="en-US" sz="1100" dirty="0"/>
              <a:t>      - "-c"</a:t>
            </a:r>
          </a:p>
          <a:p>
            <a:pPr marL="0" indent="0">
              <a:lnSpc>
                <a:spcPct val="120000"/>
              </a:lnSpc>
              <a:spcBef>
                <a:spcPts val="0"/>
              </a:spcBef>
              <a:buNone/>
            </a:pPr>
            <a:r>
              <a:rPr lang="en-US" sz="1100" dirty="0"/>
              <a:t>      - "sleep 10000"</a:t>
            </a:r>
          </a:p>
          <a:p>
            <a:pPr marL="0" indent="0">
              <a:lnSpc>
                <a:spcPct val="120000"/>
              </a:lnSpc>
              <a:spcBef>
                <a:spcPts val="0"/>
              </a:spcBef>
              <a:buNone/>
            </a:pPr>
            <a:r>
              <a:rPr lang="en-US" sz="1100" dirty="0"/>
              <a:t>    </a:t>
            </a:r>
            <a:r>
              <a:rPr lang="en-US" sz="1100" dirty="0" err="1"/>
              <a:t>volumeMounts</a:t>
            </a:r>
            <a:r>
              <a:rPr lang="en-US" sz="1100" dirty="0"/>
              <a:t>:</a:t>
            </a:r>
          </a:p>
          <a:p>
            <a:pPr marL="0" indent="0">
              <a:lnSpc>
                <a:spcPct val="120000"/>
              </a:lnSpc>
              <a:spcBef>
                <a:spcPts val="0"/>
              </a:spcBef>
              <a:buNone/>
            </a:pPr>
            <a:r>
              <a:rPr lang="en-US" sz="1100" dirty="0"/>
              <a:t>      - name: </a:t>
            </a:r>
            <a:r>
              <a:rPr lang="en-US" sz="1100" dirty="0" err="1"/>
              <a:t>xchange</a:t>
            </a:r>
            <a:endParaRPr lang="en-US" sz="1100" dirty="0"/>
          </a:p>
          <a:p>
            <a:pPr marL="0" indent="0">
              <a:lnSpc>
                <a:spcPct val="120000"/>
              </a:lnSpc>
              <a:spcBef>
                <a:spcPts val="0"/>
              </a:spcBef>
              <a:buNone/>
            </a:pPr>
            <a:r>
              <a:rPr lang="en-US" sz="1100" dirty="0"/>
              <a:t>        </a:t>
            </a:r>
            <a:r>
              <a:rPr lang="en-US" sz="1100" dirty="0" err="1"/>
              <a:t>mountPath</a:t>
            </a:r>
            <a:r>
              <a:rPr lang="en-US" sz="1100" dirty="0"/>
              <a:t>: "/</a:t>
            </a:r>
            <a:r>
              <a:rPr lang="en-US" sz="1100" dirty="0" err="1"/>
              <a:t>tmp</a:t>
            </a:r>
            <a:r>
              <a:rPr lang="en-US" sz="1100" dirty="0"/>
              <a:t>/data"</a:t>
            </a:r>
          </a:p>
          <a:p>
            <a:pPr marL="0" indent="0">
              <a:lnSpc>
                <a:spcPct val="120000"/>
              </a:lnSpc>
              <a:spcBef>
                <a:spcPts val="0"/>
              </a:spcBef>
              <a:buNone/>
            </a:pPr>
            <a:r>
              <a:rPr lang="en-US" sz="1100" dirty="0"/>
              <a:t>  volumes:				# Definition for host</a:t>
            </a:r>
          </a:p>
          <a:p>
            <a:pPr marL="0" indent="0">
              <a:lnSpc>
                <a:spcPct val="120000"/>
              </a:lnSpc>
              <a:spcBef>
                <a:spcPts val="0"/>
              </a:spcBef>
              <a:buNone/>
            </a:pPr>
            <a:r>
              <a:rPr lang="en-US" sz="1100" dirty="0"/>
              <a:t>  - name: </a:t>
            </a:r>
            <a:r>
              <a:rPr lang="en-US" sz="1100" dirty="0" err="1"/>
              <a:t>xchange</a:t>
            </a:r>
            <a:endParaRPr lang="en-US" sz="1100" dirty="0"/>
          </a:p>
          <a:p>
            <a:pPr marL="0" indent="0">
              <a:lnSpc>
                <a:spcPct val="120000"/>
              </a:lnSpc>
              <a:spcBef>
                <a:spcPts val="0"/>
              </a:spcBef>
              <a:buNone/>
            </a:pPr>
            <a:r>
              <a:rPr lang="en-US" sz="1100" dirty="0"/>
              <a:t>    </a:t>
            </a:r>
            <a:r>
              <a:rPr lang="en-US" sz="1100" dirty="0" err="1"/>
              <a:t>emptyDir</a:t>
            </a:r>
            <a:r>
              <a:rPr lang="en-US" sz="1100" dirty="0"/>
              <a:t>: {}</a:t>
            </a:r>
            <a:endParaRPr lang="en-US" sz="2000" b="1" dirty="0">
              <a:solidFill>
                <a:srgbClr val="00B0F0"/>
              </a:solidFill>
            </a:endParaRPr>
          </a:p>
        </p:txBody>
      </p:sp>
      <p:sp>
        <p:nvSpPr>
          <p:cNvPr id="2" name="Slide Number Placeholder 1">
            <a:extLst>
              <a:ext uri="{FF2B5EF4-FFF2-40B4-BE49-F238E27FC236}">
                <a16:creationId xmlns:a16="http://schemas.microsoft.com/office/drawing/2014/main" id="{92221907-9A30-40B3-9824-04221B59D90D}"/>
              </a:ext>
            </a:extLst>
          </p:cNvPr>
          <p:cNvSpPr>
            <a:spLocks noGrp="1"/>
          </p:cNvSpPr>
          <p:nvPr>
            <p:ph type="sldNum" sz="quarter" idx="12"/>
          </p:nvPr>
        </p:nvSpPr>
        <p:spPr/>
        <p:txBody>
          <a:bodyPr/>
          <a:lstStyle/>
          <a:p>
            <a:fld id="{C60C2248-B95D-984B-A0F4-42B9A4652AA7}" type="slidenum">
              <a:rPr lang="en-US" smtClean="0"/>
              <a:pPr/>
              <a:t>116</a:t>
            </a:fld>
            <a:endParaRPr lang="en-US" dirty="0"/>
          </a:p>
        </p:txBody>
      </p:sp>
    </p:spTree>
    <p:extLst>
      <p:ext uri="{BB962C8B-B14F-4D97-AF65-F5344CB8AC3E}">
        <p14:creationId xmlns:p14="http://schemas.microsoft.com/office/powerpoint/2010/main" val="31114440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62223"/>
            <a:ext cx="9029789" cy="34963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emptyDir.yml</a:t>
            </a: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describe pods </a:t>
            </a:r>
            <a:r>
              <a:rPr lang="en-US" sz="1800" b="1" dirty="0" err="1">
                <a:solidFill>
                  <a:srgbClr val="800000"/>
                </a:solidFill>
                <a:latin typeface="Arial Nova Cond" panose="020B0506020202020204" pitchFamily="34" charset="0"/>
              </a:rPr>
              <a:t>myvolemptydir</a:t>
            </a:r>
            <a:endParaRPr lang="en-US" sz="1800" b="1" dirty="0">
              <a:solidFill>
                <a:srgbClr val="800000"/>
              </a:solidFill>
              <a:latin typeface="Arial Nova Cond" panose="020B0506020202020204" pitchFamily="34" charset="0"/>
            </a:endParaRPr>
          </a:p>
          <a:p>
            <a:pPr marL="0" indent="0">
              <a:buNone/>
            </a:pPr>
            <a:endParaRPr lang="en-US" sz="1800" b="1" dirty="0">
              <a:solidFill>
                <a:srgbClr val="002060"/>
              </a:solidFill>
              <a:latin typeface="Arial Nova Cond" panose="020B0506020202020204" pitchFamily="34" charset="0"/>
            </a:endParaRPr>
          </a:p>
          <a:p>
            <a:r>
              <a:rPr lang="en-US" sz="1800" dirty="0">
                <a:latin typeface="Arial Nova Cond" panose="020B0506020202020204" pitchFamily="34" charset="0"/>
              </a:rPr>
              <a:t>create a file in c1 container</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exec </a:t>
            </a:r>
            <a:r>
              <a:rPr lang="en-US" sz="1800" b="1" dirty="0" err="1">
                <a:solidFill>
                  <a:srgbClr val="800000"/>
                </a:solidFill>
                <a:latin typeface="Arial Nova Cond" panose="020B0506020202020204" pitchFamily="34" charset="0"/>
              </a:rPr>
              <a:t>myvolemptydir</a:t>
            </a:r>
            <a:r>
              <a:rPr lang="en-US" sz="1800" b="1" dirty="0">
                <a:solidFill>
                  <a:srgbClr val="800000"/>
                </a:solidFill>
                <a:latin typeface="Arial Nova Cond" panose="020B0506020202020204" pitchFamily="34" charset="0"/>
              </a:rPr>
              <a:t> -c c1 -i -t -- bash</a:t>
            </a:r>
          </a:p>
          <a:p>
            <a:pPr>
              <a:buFont typeface="Wingdings" panose="05000000000000000000" pitchFamily="2" charset="2"/>
              <a:buChar char="Ø"/>
            </a:pPr>
            <a:r>
              <a:rPr lang="en-US" sz="1800" b="1" dirty="0">
                <a:solidFill>
                  <a:srgbClr val="800000"/>
                </a:solidFill>
                <a:latin typeface="Arial Nova Cond" panose="020B0506020202020204" pitchFamily="34" charset="0"/>
              </a:rPr>
              <a:t> echo “Testing” &gt; /</a:t>
            </a:r>
            <a:r>
              <a:rPr lang="en-US" sz="1800" b="1" dirty="0" err="1">
                <a:solidFill>
                  <a:srgbClr val="800000"/>
                </a:solidFill>
                <a:latin typeface="Arial Nova Cond" panose="020B0506020202020204" pitchFamily="34" charset="0"/>
              </a:rPr>
              <a:t>tmp</a:t>
            </a:r>
            <a:r>
              <a:rPr lang="en-US" sz="1800" b="1" dirty="0">
                <a:solidFill>
                  <a:srgbClr val="800000"/>
                </a:solidFill>
                <a:latin typeface="Arial Nova Cond" panose="020B0506020202020204" pitchFamily="34" charset="0"/>
              </a:rPr>
              <a:t>/</a:t>
            </a:r>
            <a:r>
              <a:rPr lang="en-US" sz="1800" b="1" dirty="0" err="1">
                <a:solidFill>
                  <a:srgbClr val="800000"/>
                </a:solidFill>
                <a:latin typeface="Arial Nova Cond" panose="020B0506020202020204" pitchFamily="34" charset="0"/>
              </a:rPr>
              <a:t>xchange</a:t>
            </a:r>
            <a:r>
              <a:rPr lang="en-US" sz="1800" b="1" dirty="0">
                <a:solidFill>
                  <a:srgbClr val="800000"/>
                </a:solidFill>
                <a:latin typeface="Arial Nova Cond" panose="020B0506020202020204" pitchFamily="34" charset="0"/>
              </a:rPr>
              <a:t>/test</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exec </a:t>
            </a:r>
            <a:r>
              <a:rPr lang="en-US" sz="1800" b="1" dirty="0" err="1">
                <a:solidFill>
                  <a:srgbClr val="800000"/>
                </a:solidFill>
                <a:latin typeface="Arial Nova Cond" panose="020B0506020202020204" pitchFamily="34" charset="0"/>
              </a:rPr>
              <a:t>myvolemptydir</a:t>
            </a:r>
            <a:r>
              <a:rPr lang="en-US" sz="1800" b="1" dirty="0">
                <a:solidFill>
                  <a:srgbClr val="800000"/>
                </a:solidFill>
                <a:latin typeface="Arial Nova Cond" panose="020B0506020202020204" pitchFamily="34" charset="0"/>
              </a:rPr>
              <a:t> -c c2 -i -t - bash</a:t>
            </a:r>
          </a:p>
          <a:p>
            <a:pPr>
              <a:buFont typeface="Wingdings" panose="05000000000000000000" pitchFamily="2" charset="2"/>
              <a:buChar char="Ø"/>
            </a:pPr>
            <a:r>
              <a:rPr lang="en-US" sz="1800" b="1" dirty="0">
                <a:solidFill>
                  <a:srgbClr val="800000"/>
                </a:solidFill>
                <a:latin typeface="Arial Nova Cond" panose="020B0506020202020204" pitchFamily="34" charset="0"/>
              </a:rPr>
              <a:t> cat /</a:t>
            </a:r>
            <a:r>
              <a:rPr lang="en-US" sz="1800" b="1" dirty="0" err="1">
                <a:solidFill>
                  <a:srgbClr val="800000"/>
                </a:solidFill>
                <a:latin typeface="Arial Nova Cond" panose="020B0506020202020204" pitchFamily="34" charset="0"/>
              </a:rPr>
              <a:t>tmp</a:t>
            </a:r>
            <a:r>
              <a:rPr lang="en-US" sz="1800" b="1" dirty="0">
                <a:solidFill>
                  <a:srgbClr val="800000"/>
                </a:solidFill>
                <a:latin typeface="Arial Nova Cond" panose="020B0506020202020204" pitchFamily="34" charset="0"/>
              </a:rPr>
              <a:t>/</a:t>
            </a:r>
            <a:r>
              <a:rPr lang="en-US" sz="1800" b="1" dirty="0" err="1">
                <a:solidFill>
                  <a:srgbClr val="800000"/>
                </a:solidFill>
                <a:latin typeface="Arial Nova Cond" panose="020B0506020202020204" pitchFamily="34" charset="0"/>
              </a:rPr>
              <a:t>xchange</a:t>
            </a:r>
            <a:r>
              <a:rPr lang="en-US" sz="1800" b="1" dirty="0">
                <a:solidFill>
                  <a:srgbClr val="800000"/>
                </a:solidFill>
                <a:latin typeface="Arial Nova Cond" panose="020B0506020202020204" pitchFamily="34" charset="0"/>
              </a:rPr>
              <a:t>/test</a:t>
            </a:r>
          </a:p>
          <a:p>
            <a:pPr>
              <a:buFont typeface="Wingdings" panose="05000000000000000000" pitchFamily="2" charset="2"/>
              <a:buChar char="Ø"/>
            </a:pPr>
            <a:r>
              <a:rPr lang="en-US" sz="1800" b="1" dirty="0">
                <a:solidFill>
                  <a:srgbClr val="800000"/>
                </a:solidFill>
                <a:latin typeface="Arial Nova Cond" panose="020B0506020202020204" pitchFamily="34" charset="0"/>
              </a:rPr>
              <a:t> </a:t>
            </a:r>
            <a:r>
              <a:rPr lang="en-US" sz="1800" b="1" dirty="0" err="1">
                <a:solidFill>
                  <a:srgbClr val="800000"/>
                </a:solidFill>
                <a:latin typeface="Arial Nova Cond" panose="020B0506020202020204" pitchFamily="34" charset="0"/>
              </a:rPr>
              <a:t>mount|grep</a:t>
            </a:r>
            <a:r>
              <a:rPr lang="en-US" sz="1800" b="1" dirty="0">
                <a:solidFill>
                  <a:srgbClr val="800000"/>
                </a:solidFill>
                <a:latin typeface="Arial Nova Cond" panose="020B0506020202020204" pitchFamily="34" charset="0"/>
              </a:rPr>
              <a:t> "/</a:t>
            </a:r>
            <a:r>
              <a:rPr lang="en-US" sz="1800" b="1" dirty="0" err="1">
                <a:solidFill>
                  <a:srgbClr val="800000"/>
                </a:solidFill>
                <a:latin typeface="Arial Nova Cond" panose="020B0506020202020204" pitchFamily="34" charset="0"/>
              </a:rPr>
              <a:t>tmp</a:t>
            </a:r>
            <a:r>
              <a:rPr lang="en-US" sz="1800" b="1" dirty="0">
                <a:solidFill>
                  <a:srgbClr val="800000"/>
                </a:solidFill>
                <a:latin typeface="Arial Nova Cond" panose="020B0506020202020204" pitchFamily="34" charset="0"/>
              </a:rPr>
              <a:t>/data"</a:t>
            </a:r>
          </a:p>
        </p:txBody>
      </p:sp>
      <p:sp>
        <p:nvSpPr>
          <p:cNvPr id="2" name="Slide Number Placeholder 1">
            <a:extLst>
              <a:ext uri="{FF2B5EF4-FFF2-40B4-BE49-F238E27FC236}">
                <a16:creationId xmlns:a16="http://schemas.microsoft.com/office/drawing/2014/main" id="{50A1EC26-42F4-4AA5-A852-665A13D5E370}"/>
              </a:ext>
            </a:extLst>
          </p:cNvPr>
          <p:cNvSpPr>
            <a:spLocks noGrp="1"/>
          </p:cNvSpPr>
          <p:nvPr>
            <p:ph type="sldNum" sz="quarter" idx="12"/>
          </p:nvPr>
        </p:nvSpPr>
        <p:spPr/>
        <p:txBody>
          <a:bodyPr/>
          <a:lstStyle/>
          <a:p>
            <a:fld id="{C60C2248-B95D-984B-A0F4-42B9A4652AA7}" type="slidenum">
              <a:rPr lang="en-US" smtClean="0"/>
              <a:pPr/>
              <a:t>117</a:t>
            </a:fld>
            <a:endParaRPr lang="en-US" dirty="0"/>
          </a:p>
        </p:txBody>
      </p:sp>
    </p:spTree>
    <p:extLst>
      <p:ext uri="{BB962C8B-B14F-4D97-AF65-F5344CB8AC3E}">
        <p14:creationId xmlns:p14="http://schemas.microsoft.com/office/powerpoint/2010/main" val="5920167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488" y="135055"/>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latin typeface="Arial Nova Cond" panose="020B0506020202020204" pitchFamily="34" charset="0"/>
              </a:rPr>
              <a:t>hostPath</a:t>
            </a:r>
            <a:endParaRPr lang="en-US" sz="2400" b="1" dirty="0">
              <a:latin typeface="Arial Nova Cond" panose="020B0506020202020204" pitchFamily="34" charset="0"/>
            </a:endParaRPr>
          </a:p>
        </p:txBody>
      </p:sp>
      <p:sp>
        <p:nvSpPr>
          <p:cNvPr id="8" name="Content Placeholder 2"/>
          <p:cNvSpPr txBox="1">
            <a:spLocks/>
          </p:cNvSpPr>
          <p:nvPr/>
        </p:nvSpPr>
        <p:spPr>
          <a:xfrm>
            <a:off x="188640" y="839972"/>
            <a:ext cx="8650568" cy="43035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Use this when we want to access the content of a pod/container from </a:t>
            </a:r>
            <a:r>
              <a:rPr lang="en-US" sz="1800" dirty="0" err="1">
                <a:latin typeface="Arial Nova Cond" panose="020B0506020202020204" pitchFamily="34" charset="0"/>
              </a:rPr>
              <a:t>hostmachine</a:t>
            </a:r>
            <a:endParaRPr lang="en-US" sz="1800" dirty="0">
              <a:latin typeface="Arial Nova Cond" panose="020B0506020202020204" pitchFamily="34" charset="0"/>
            </a:endParaRPr>
          </a:p>
          <a:p>
            <a:r>
              <a:rPr lang="en-US" sz="1800" dirty="0">
                <a:latin typeface="Arial Nova Cond" panose="020B0506020202020204" pitchFamily="34" charset="0"/>
              </a:rPr>
              <a:t>A </a:t>
            </a:r>
            <a:r>
              <a:rPr lang="en-US" sz="1800" dirty="0" err="1">
                <a:latin typeface="Arial Nova Cond" panose="020B0506020202020204" pitchFamily="34" charset="0"/>
              </a:rPr>
              <a:t>hostPath</a:t>
            </a:r>
            <a:r>
              <a:rPr lang="en-US" sz="1800" dirty="0">
                <a:latin typeface="Arial Nova Cond" panose="020B0506020202020204" pitchFamily="34" charset="0"/>
              </a:rPr>
              <a:t> volume mounts a file or directory from the host node’s </a:t>
            </a:r>
            <a:r>
              <a:rPr lang="en-US" sz="1800" dirty="0" err="1">
                <a:latin typeface="Arial Nova Cond" panose="020B0506020202020204" pitchFamily="34" charset="0"/>
              </a:rPr>
              <a:t>filesystem</a:t>
            </a:r>
            <a:r>
              <a:rPr lang="en-US" sz="1800" dirty="0">
                <a:latin typeface="Arial Nova Cond" panose="020B0506020202020204" pitchFamily="34" charset="0"/>
              </a:rPr>
              <a:t> into your Pod.</a:t>
            </a:r>
          </a:p>
          <a:p>
            <a:r>
              <a:rPr lang="en-US" sz="1800" dirty="0">
                <a:latin typeface="Arial Nova Cond" panose="020B0506020202020204" pitchFamily="34" charset="0"/>
              </a:rPr>
              <a:t>For example, some uses for a </a:t>
            </a:r>
            <a:r>
              <a:rPr lang="en-US" sz="1800" dirty="0" err="1">
                <a:latin typeface="Arial Nova Cond" panose="020B0506020202020204" pitchFamily="34" charset="0"/>
              </a:rPr>
              <a:t>hostPath</a:t>
            </a:r>
            <a:r>
              <a:rPr lang="en-US" sz="1800" dirty="0">
                <a:latin typeface="Arial Nova Cond" panose="020B0506020202020204" pitchFamily="34" charset="0"/>
              </a:rPr>
              <a:t> are:</a:t>
            </a:r>
          </a:p>
          <a:p>
            <a:pPr lvl="1">
              <a:buFont typeface="Wingdings" panose="05000000000000000000" pitchFamily="2" charset="2"/>
              <a:buChar char="ü"/>
            </a:pPr>
            <a:r>
              <a:rPr lang="en-US" sz="1800" dirty="0">
                <a:latin typeface="Arial Nova Cond" panose="020B0506020202020204" pitchFamily="34" charset="0"/>
              </a:rPr>
              <a:t>running a Container that needs access to Docker internals; use a </a:t>
            </a:r>
            <a:r>
              <a:rPr lang="en-US" sz="1800" dirty="0" err="1">
                <a:latin typeface="Arial Nova Cond" panose="020B0506020202020204" pitchFamily="34" charset="0"/>
              </a:rPr>
              <a:t>hostPath</a:t>
            </a:r>
            <a:r>
              <a:rPr lang="en-US" sz="1800" dirty="0">
                <a:latin typeface="Arial Nova Cond" panose="020B0506020202020204" pitchFamily="34" charset="0"/>
              </a:rPr>
              <a:t> of /</a:t>
            </a:r>
            <a:r>
              <a:rPr lang="en-US" sz="1800" dirty="0" err="1">
                <a:latin typeface="Arial Nova Cond" panose="020B0506020202020204" pitchFamily="34" charset="0"/>
              </a:rPr>
              <a:t>var</a:t>
            </a:r>
            <a:r>
              <a:rPr lang="en-US" sz="1800" dirty="0">
                <a:latin typeface="Arial Nova Cond" panose="020B0506020202020204" pitchFamily="34" charset="0"/>
              </a:rPr>
              <a:t>/lib/</a:t>
            </a:r>
            <a:r>
              <a:rPr lang="en-US" sz="1800" dirty="0" err="1">
                <a:latin typeface="Arial Nova Cond" panose="020B0506020202020204" pitchFamily="34" charset="0"/>
              </a:rPr>
              <a:t>docker</a:t>
            </a:r>
            <a:endParaRPr lang="en-US" sz="1800" dirty="0">
              <a:latin typeface="Arial Nova Cond" panose="020B0506020202020204" pitchFamily="34" charset="0"/>
            </a:endParaRPr>
          </a:p>
          <a:p>
            <a:pPr lvl="1">
              <a:buFont typeface="Wingdings" panose="05000000000000000000" pitchFamily="2" charset="2"/>
              <a:buChar char="ü"/>
            </a:pPr>
            <a:r>
              <a:rPr lang="en-US" sz="1800" dirty="0">
                <a:latin typeface="Arial Nova Cond" panose="020B0506020202020204" pitchFamily="34" charset="0"/>
              </a:rPr>
              <a:t>allowing a Pod to specify whether a given </a:t>
            </a:r>
            <a:r>
              <a:rPr lang="en-US" sz="1800" dirty="0" err="1">
                <a:latin typeface="Arial Nova Cond" panose="020B0506020202020204" pitchFamily="34" charset="0"/>
              </a:rPr>
              <a:t>hostPath</a:t>
            </a:r>
            <a:r>
              <a:rPr lang="en-US" sz="1800" dirty="0">
                <a:latin typeface="Arial Nova Cond" panose="020B0506020202020204" pitchFamily="34" charset="0"/>
              </a:rPr>
              <a:t> should exist prior to the Pod running, whether it should be created, and what it should exist as</a:t>
            </a:r>
          </a:p>
        </p:txBody>
      </p:sp>
      <p:sp>
        <p:nvSpPr>
          <p:cNvPr id="2" name="Slide Number Placeholder 1">
            <a:extLst>
              <a:ext uri="{FF2B5EF4-FFF2-40B4-BE49-F238E27FC236}">
                <a16:creationId xmlns:a16="http://schemas.microsoft.com/office/drawing/2014/main" id="{A79EA369-050D-4A32-9691-5500BD32EC3D}"/>
              </a:ext>
            </a:extLst>
          </p:cNvPr>
          <p:cNvSpPr>
            <a:spLocks noGrp="1"/>
          </p:cNvSpPr>
          <p:nvPr>
            <p:ph type="sldNum" sz="quarter" idx="12"/>
          </p:nvPr>
        </p:nvSpPr>
        <p:spPr/>
        <p:txBody>
          <a:bodyPr/>
          <a:lstStyle/>
          <a:p>
            <a:fld id="{C60C2248-B95D-984B-A0F4-42B9A4652AA7}" type="slidenum">
              <a:rPr lang="en-US" smtClean="0"/>
              <a:pPr/>
              <a:t>118</a:t>
            </a:fld>
            <a:endParaRPr lang="en-US" dirty="0"/>
          </a:p>
        </p:txBody>
      </p:sp>
    </p:spTree>
    <p:extLst>
      <p:ext uri="{BB962C8B-B14F-4D97-AF65-F5344CB8AC3E}">
        <p14:creationId xmlns:p14="http://schemas.microsoft.com/office/powerpoint/2010/main" val="1677376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latin typeface="Arial Nova Cond" panose="020B0506020202020204" pitchFamily="34" charset="0"/>
              </a:rPr>
              <a:t>hostPath</a:t>
            </a:r>
            <a:r>
              <a:rPr lang="en-US" sz="2400" b="1" dirty="0">
                <a:latin typeface="Arial Nova Cond" panose="020B0506020202020204" pitchFamily="34" charset="0"/>
              </a:rPr>
              <a:t> – Example14: </a:t>
            </a:r>
            <a:r>
              <a:rPr lang="en-US" sz="2400" b="1" dirty="0" err="1">
                <a:latin typeface="Arial Nova Cond" panose="020B0506020202020204" pitchFamily="34" charset="0"/>
              </a:rPr>
              <a:t>hostPath.yml</a:t>
            </a:r>
            <a:endParaRPr lang="en-US" sz="2400" b="1" dirty="0">
              <a:latin typeface="Arial Nova Cond" panose="020B0506020202020204" pitchFamily="34" charset="0"/>
            </a:endParaRPr>
          </a:p>
        </p:txBody>
      </p:sp>
      <p:sp>
        <p:nvSpPr>
          <p:cNvPr id="8" name="Content Placeholder 2"/>
          <p:cNvSpPr txBox="1">
            <a:spLocks/>
          </p:cNvSpPr>
          <p:nvPr/>
        </p:nvSpPr>
        <p:spPr>
          <a:xfrm>
            <a:off x="263067" y="416231"/>
            <a:ext cx="9029789" cy="42514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100" dirty="0">
                <a:latin typeface="Arial Nova Cond" panose="020B0506020202020204" pitchFamily="34" charset="0"/>
              </a:rPr>
              <a:t>apiVersion: v1</a:t>
            </a:r>
          </a:p>
          <a:p>
            <a:pPr marL="0" indent="0">
              <a:lnSpc>
                <a:spcPct val="120000"/>
              </a:lnSpc>
              <a:spcBef>
                <a:spcPts val="0"/>
              </a:spcBef>
              <a:buNone/>
            </a:pPr>
            <a:r>
              <a:rPr lang="en-US" sz="1100" dirty="0">
                <a:latin typeface="Arial Nova Cond" panose="020B0506020202020204" pitchFamily="34" charset="0"/>
              </a:rPr>
              <a:t>kind: Pod</a:t>
            </a:r>
          </a:p>
          <a:p>
            <a:pPr marL="0" indent="0">
              <a:lnSpc>
                <a:spcPct val="120000"/>
              </a:lnSpc>
              <a:spcBef>
                <a:spcPts val="0"/>
              </a:spcBef>
              <a:buNone/>
            </a:pPr>
            <a:r>
              <a:rPr lang="en-US" sz="1100" dirty="0">
                <a:latin typeface="Arial Nova Cond" panose="020B0506020202020204" pitchFamily="34" charset="0"/>
              </a:rPr>
              <a:t>metadata:</a:t>
            </a:r>
          </a:p>
          <a:p>
            <a:pPr marL="0" indent="0">
              <a:lnSpc>
                <a:spcPct val="120000"/>
              </a:lnSpc>
              <a:spcBef>
                <a:spcPts val="0"/>
              </a:spcBef>
              <a:buNone/>
            </a:pPr>
            <a:r>
              <a:rPr lang="en-US" sz="1100" dirty="0">
                <a:latin typeface="Arial Nova Cond" panose="020B0506020202020204" pitchFamily="34" charset="0"/>
              </a:rPr>
              <a:t>  name: </a:t>
            </a:r>
            <a:r>
              <a:rPr lang="en-US" sz="1100" dirty="0" err="1">
                <a:latin typeface="Arial Nova Cond" panose="020B0506020202020204" pitchFamily="34" charset="0"/>
              </a:rPr>
              <a:t>myvolhostpath</a:t>
            </a:r>
            <a:endParaRPr lang="en-US" sz="1100" dirty="0">
              <a:latin typeface="Arial Nova Cond" panose="020B0506020202020204" pitchFamily="34" charset="0"/>
            </a:endParaRPr>
          </a:p>
          <a:p>
            <a:pPr marL="0" indent="0">
              <a:lnSpc>
                <a:spcPct val="120000"/>
              </a:lnSpc>
              <a:spcBef>
                <a:spcPts val="0"/>
              </a:spcBef>
              <a:buNone/>
            </a:pPr>
            <a:r>
              <a:rPr lang="en-US" sz="1100" dirty="0">
                <a:latin typeface="Arial Nova Cond" panose="020B0506020202020204" pitchFamily="34" charset="0"/>
              </a:rPr>
              <a:t>spec:</a:t>
            </a:r>
          </a:p>
          <a:p>
            <a:pPr marL="0" indent="0">
              <a:lnSpc>
                <a:spcPct val="120000"/>
              </a:lnSpc>
              <a:spcBef>
                <a:spcPts val="0"/>
              </a:spcBef>
              <a:buNone/>
            </a:pPr>
            <a:r>
              <a:rPr lang="en-US" sz="1100" dirty="0">
                <a:latin typeface="Arial Nova Cond" panose="020B0506020202020204" pitchFamily="34" charset="0"/>
              </a:rPr>
              <a:t>  containers:</a:t>
            </a:r>
          </a:p>
          <a:p>
            <a:pPr marL="0" indent="0">
              <a:lnSpc>
                <a:spcPct val="120000"/>
              </a:lnSpc>
              <a:spcBef>
                <a:spcPts val="0"/>
              </a:spcBef>
              <a:buNone/>
            </a:pPr>
            <a:r>
              <a:rPr lang="en-US" sz="1100" dirty="0">
                <a:latin typeface="Arial Nova Cond" panose="020B0506020202020204" pitchFamily="34" charset="0"/>
              </a:rPr>
              <a:t>  - image: centos</a:t>
            </a:r>
          </a:p>
          <a:p>
            <a:pPr marL="0" indent="0">
              <a:lnSpc>
                <a:spcPct val="120000"/>
              </a:lnSpc>
              <a:spcBef>
                <a:spcPts val="0"/>
              </a:spcBef>
              <a:buNone/>
            </a:pPr>
            <a:r>
              <a:rPr lang="en-US" sz="1100" dirty="0">
                <a:latin typeface="Arial Nova Cond" panose="020B0506020202020204" pitchFamily="34" charset="0"/>
              </a:rPr>
              <a:t>    name: </a:t>
            </a:r>
            <a:r>
              <a:rPr lang="en-US" sz="1100" dirty="0" err="1">
                <a:latin typeface="Arial Nova Cond" panose="020B0506020202020204" pitchFamily="34" charset="0"/>
              </a:rPr>
              <a:t>testc</a:t>
            </a:r>
            <a:endParaRPr lang="en-US" sz="1100" dirty="0">
              <a:latin typeface="Arial Nova Cond" panose="020B0506020202020204" pitchFamily="34" charset="0"/>
            </a:endParaRPr>
          </a:p>
          <a:p>
            <a:pPr marL="0" indent="0">
              <a:lnSpc>
                <a:spcPct val="120000"/>
              </a:lnSpc>
              <a:spcBef>
                <a:spcPts val="0"/>
              </a:spcBef>
              <a:buNone/>
            </a:pPr>
            <a:r>
              <a:rPr lang="en-US" sz="1100" dirty="0">
                <a:latin typeface="Arial Nova Cond" panose="020B0506020202020204" pitchFamily="34" charset="0"/>
              </a:rPr>
              <a:t>    command:</a:t>
            </a:r>
          </a:p>
          <a:p>
            <a:pPr marL="0" indent="0">
              <a:lnSpc>
                <a:spcPct val="120000"/>
              </a:lnSpc>
              <a:spcBef>
                <a:spcPts val="0"/>
              </a:spcBef>
              <a:buNone/>
            </a:pPr>
            <a:r>
              <a:rPr lang="en-US" sz="1100" dirty="0">
                <a:latin typeface="Arial Nova Cond" panose="020B0506020202020204" pitchFamily="34" charset="0"/>
              </a:rPr>
              <a:t>      - "bin/bash"</a:t>
            </a:r>
          </a:p>
          <a:p>
            <a:pPr marL="0" indent="0">
              <a:lnSpc>
                <a:spcPct val="120000"/>
              </a:lnSpc>
              <a:spcBef>
                <a:spcPts val="0"/>
              </a:spcBef>
              <a:buNone/>
            </a:pPr>
            <a:r>
              <a:rPr lang="en-US" sz="1100" dirty="0">
                <a:latin typeface="Arial Nova Cond" panose="020B0506020202020204" pitchFamily="34" charset="0"/>
              </a:rPr>
              <a:t>      - "-c"</a:t>
            </a:r>
          </a:p>
          <a:p>
            <a:pPr marL="0" indent="0">
              <a:lnSpc>
                <a:spcPct val="120000"/>
              </a:lnSpc>
              <a:spcBef>
                <a:spcPts val="0"/>
              </a:spcBef>
              <a:buNone/>
            </a:pPr>
            <a:r>
              <a:rPr lang="en-US" sz="1100" dirty="0">
                <a:latin typeface="Arial Nova Cond" panose="020B0506020202020204" pitchFamily="34" charset="0"/>
              </a:rPr>
              <a:t>      - "sleep 10000"</a:t>
            </a:r>
          </a:p>
          <a:p>
            <a:pPr marL="0" indent="0">
              <a:lnSpc>
                <a:spcPct val="120000"/>
              </a:lnSpc>
              <a:spcBef>
                <a:spcPts val="0"/>
              </a:spcBef>
              <a:buNone/>
            </a:pPr>
            <a:r>
              <a:rPr lang="en-US" sz="1100" dirty="0">
                <a:latin typeface="Arial Nova Cond" panose="020B0506020202020204" pitchFamily="34" charset="0"/>
              </a:rPr>
              <a:t>    </a:t>
            </a:r>
            <a:r>
              <a:rPr lang="en-US" sz="1100" dirty="0" err="1">
                <a:latin typeface="Arial Nova Cond" panose="020B0506020202020204" pitchFamily="34" charset="0"/>
              </a:rPr>
              <a:t>volumeMounts</a:t>
            </a:r>
            <a:r>
              <a:rPr lang="en-US" sz="1100" dirty="0">
                <a:latin typeface="Arial Nova Cond" panose="020B0506020202020204" pitchFamily="34" charset="0"/>
              </a:rPr>
              <a:t>:</a:t>
            </a:r>
          </a:p>
          <a:p>
            <a:pPr marL="0" indent="0">
              <a:lnSpc>
                <a:spcPct val="120000"/>
              </a:lnSpc>
              <a:spcBef>
                <a:spcPts val="0"/>
              </a:spcBef>
              <a:buNone/>
            </a:pPr>
            <a:r>
              <a:rPr lang="en-US" sz="1100" dirty="0">
                <a:latin typeface="Arial Nova Cond" panose="020B0506020202020204" pitchFamily="34" charset="0"/>
              </a:rPr>
              <a:t>    - </a:t>
            </a:r>
            <a:r>
              <a:rPr lang="en-US" sz="1100" dirty="0" err="1">
                <a:latin typeface="Arial Nova Cond" panose="020B0506020202020204" pitchFamily="34" charset="0"/>
              </a:rPr>
              <a:t>mountPath</a:t>
            </a:r>
            <a:r>
              <a:rPr lang="en-US" sz="1100" dirty="0">
                <a:latin typeface="Arial Nova Cond" panose="020B0506020202020204" pitchFamily="34" charset="0"/>
              </a:rPr>
              <a:t>: /</a:t>
            </a:r>
            <a:r>
              <a:rPr lang="en-US" sz="1100" dirty="0" err="1">
                <a:latin typeface="Arial Nova Cond" panose="020B0506020202020204" pitchFamily="34" charset="0"/>
              </a:rPr>
              <a:t>tmp</a:t>
            </a:r>
            <a:r>
              <a:rPr lang="en-US" sz="1100" dirty="0">
                <a:latin typeface="Arial Nova Cond" panose="020B0506020202020204" pitchFamily="34" charset="0"/>
              </a:rPr>
              <a:t>/</a:t>
            </a:r>
            <a:r>
              <a:rPr lang="en-US" sz="1100" dirty="0" err="1">
                <a:latin typeface="Arial Nova Cond" panose="020B0506020202020204" pitchFamily="34" charset="0"/>
              </a:rPr>
              <a:t>hostpath</a:t>
            </a:r>
            <a:endParaRPr lang="en-US" sz="1100" dirty="0">
              <a:latin typeface="Arial Nova Cond" panose="020B0506020202020204" pitchFamily="34" charset="0"/>
            </a:endParaRPr>
          </a:p>
          <a:p>
            <a:pPr marL="0" indent="0">
              <a:lnSpc>
                <a:spcPct val="120000"/>
              </a:lnSpc>
              <a:spcBef>
                <a:spcPts val="0"/>
              </a:spcBef>
              <a:buNone/>
            </a:pPr>
            <a:r>
              <a:rPr lang="en-US" sz="1100" dirty="0">
                <a:latin typeface="Arial Nova Cond" panose="020B0506020202020204" pitchFamily="34" charset="0"/>
              </a:rPr>
              <a:t>      name: </a:t>
            </a:r>
            <a:r>
              <a:rPr lang="en-US" sz="1100" dirty="0" err="1">
                <a:latin typeface="Arial Nova Cond" panose="020B0506020202020204" pitchFamily="34" charset="0"/>
              </a:rPr>
              <a:t>testvolume</a:t>
            </a:r>
            <a:endParaRPr lang="en-US" sz="1100" dirty="0">
              <a:latin typeface="Arial Nova Cond" panose="020B0506020202020204" pitchFamily="34" charset="0"/>
            </a:endParaRPr>
          </a:p>
          <a:p>
            <a:pPr marL="0" indent="0">
              <a:lnSpc>
                <a:spcPct val="120000"/>
              </a:lnSpc>
              <a:spcBef>
                <a:spcPts val="0"/>
              </a:spcBef>
              <a:buNone/>
            </a:pPr>
            <a:r>
              <a:rPr lang="en-US" sz="1100" dirty="0">
                <a:latin typeface="Arial Nova Cond" panose="020B0506020202020204" pitchFamily="34" charset="0"/>
              </a:rPr>
              <a:t>  volumes:</a:t>
            </a:r>
          </a:p>
          <a:p>
            <a:pPr marL="0" indent="0">
              <a:lnSpc>
                <a:spcPct val="120000"/>
              </a:lnSpc>
              <a:spcBef>
                <a:spcPts val="0"/>
              </a:spcBef>
              <a:buNone/>
            </a:pPr>
            <a:r>
              <a:rPr lang="en-US" sz="1100" dirty="0">
                <a:latin typeface="Arial Nova Cond" panose="020B0506020202020204" pitchFamily="34" charset="0"/>
              </a:rPr>
              <a:t>  - name: </a:t>
            </a:r>
            <a:r>
              <a:rPr lang="en-US" sz="1100" dirty="0" err="1">
                <a:latin typeface="Arial Nova Cond" panose="020B0506020202020204" pitchFamily="34" charset="0"/>
              </a:rPr>
              <a:t>testvolume</a:t>
            </a:r>
            <a:endParaRPr lang="en-US" sz="1100" dirty="0">
              <a:latin typeface="Arial Nova Cond" panose="020B0506020202020204" pitchFamily="34" charset="0"/>
            </a:endParaRPr>
          </a:p>
          <a:p>
            <a:pPr marL="0" indent="0">
              <a:lnSpc>
                <a:spcPct val="120000"/>
              </a:lnSpc>
              <a:spcBef>
                <a:spcPts val="0"/>
              </a:spcBef>
              <a:buNone/>
            </a:pPr>
            <a:r>
              <a:rPr lang="en-US" sz="1100" dirty="0">
                <a:latin typeface="Arial Nova Cond" panose="020B0506020202020204" pitchFamily="34" charset="0"/>
              </a:rPr>
              <a:t>    </a:t>
            </a:r>
            <a:r>
              <a:rPr lang="en-US" sz="1100" dirty="0" err="1">
                <a:latin typeface="Arial Nova Cond" panose="020B0506020202020204" pitchFamily="34" charset="0"/>
              </a:rPr>
              <a:t>hostPath</a:t>
            </a:r>
            <a:r>
              <a:rPr lang="en-US" sz="1100" dirty="0">
                <a:latin typeface="Arial Nova Cond" panose="020B0506020202020204" pitchFamily="34" charset="0"/>
              </a:rPr>
              <a:t>:</a:t>
            </a:r>
          </a:p>
          <a:p>
            <a:pPr marL="0" indent="0">
              <a:lnSpc>
                <a:spcPct val="120000"/>
              </a:lnSpc>
              <a:spcBef>
                <a:spcPts val="0"/>
              </a:spcBef>
              <a:buNone/>
            </a:pPr>
            <a:r>
              <a:rPr lang="en-US" sz="1100" dirty="0">
                <a:latin typeface="Arial Nova Cond" panose="020B0506020202020204" pitchFamily="34" charset="0"/>
              </a:rPr>
              <a:t>      path: /</a:t>
            </a:r>
            <a:r>
              <a:rPr lang="en-US" sz="1100" dirty="0" err="1">
                <a:latin typeface="Arial Nova Cond" panose="020B0506020202020204" pitchFamily="34" charset="0"/>
              </a:rPr>
              <a:t>tmp</a:t>
            </a:r>
            <a:r>
              <a:rPr lang="en-US" sz="1100" dirty="0">
                <a:latin typeface="Arial Nova Cond" panose="020B0506020202020204" pitchFamily="34" charset="0"/>
              </a:rPr>
              <a:t>/data    # directory location on host</a:t>
            </a:r>
          </a:p>
          <a:p>
            <a:pPr marL="0" indent="0">
              <a:lnSpc>
                <a:spcPct val="120000"/>
              </a:lnSpc>
              <a:spcBef>
                <a:spcPts val="0"/>
              </a:spcBef>
              <a:buNone/>
            </a:pPr>
            <a:r>
              <a:rPr lang="en-US" sz="1100" dirty="0">
                <a:latin typeface="Arial Nova Cond" panose="020B0506020202020204" pitchFamily="34" charset="0"/>
              </a:rPr>
              <a:t>      # If this </a:t>
            </a:r>
            <a:r>
              <a:rPr lang="en-US" sz="1100" dirty="0" err="1">
                <a:latin typeface="Arial Nova Cond" panose="020B0506020202020204" pitchFamily="34" charset="0"/>
              </a:rPr>
              <a:t>dir</a:t>
            </a:r>
            <a:r>
              <a:rPr lang="en-US" sz="1100" dirty="0">
                <a:latin typeface="Arial Nova Cond" panose="020B0506020202020204" pitchFamily="34" charset="0"/>
              </a:rPr>
              <a:t> </a:t>
            </a:r>
            <a:r>
              <a:rPr lang="en-US" sz="1100" dirty="0" err="1">
                <a:latin typeface="Arial Nova Cond" panose="020B0506020202020204" pitchFamily="34" charset="0"/>
              </a:rPr>
              <a:t>doesnt</a:t>
            </a:r>
            <a:r>
              <a:rPr lang="en-US" sz="1100" dirty="0">
                <a:latin typeface="Arial Nova Cond" panose="020B0506020202020204" pitchFamily="34" charset="0"/>
              </a:rPr>
              <a:t> exist at the given path, an empty directory will be created with 755</a:t>
            </a:r>
          </a:p>
          <a:p>
            <a:pPr marL="0" indent="0">
              <a:lnSpc>
                <a:spcPct val="120000"/>
              </a:lnSpc>
              <a:spcBef>
                <a:spcPts val="0"/>
              </a:spcBef>
              <a:buNone/>
            </a:pPr>
            <a:r>
              <a:rPr lang="en-US" sz="1100" dirty="0">
                <a:latin typeface="Arial Nova Cond" panose="020B0506020202020204" pitchFamily="34" charset="0"/>
              </a:rPr>
              <a:t>      #type: Directory</a:t>
            </a:r>
            <a:endParaRPr lang="en-US" sz="1100" b="1" dirty="0">
              <a:solidFill>
                <a:srgbClr val="00B0F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47B8F6CC-FDD0-4EA3-9BFC-58B86DDB42FC}"/>
              </a:ext>
            </a:extLst>
          </p:cNvPr>
          <p:cNvSpPr>
            <a:spLocks noGrp="1"/>
          </p:cNvSpPr>
          <p:nvPr>
            <p:ph type="sldNum" sz="quarter" idx="12"/>
          </p:nvPr>
        </p:nvSpPr>
        <p:spPr/>
        <p:txBody>
          <a:bodyPr/>
          <a:lstStyle/>
          <a:p>
            <a:fld id="{C60C2248-B95D-984B-A0F4-42B9A4652AA7}" type="slidenum">
              <a:rPr lang="en-US" smtClean="0"/>
              <a:pPr/>
              <a:t>119</a:t>
            </a:fld>
            <a:endParaRPr lang="en-US" dirty="0"/>
          </a:p>
        </p:txBody>
      </p:sp>
    </p:spTree>
    <p:extLst>
      <p:ext uri="{BB962C8B-B14F-4D97-AF65-F5344CB8AC3E}">
        <p14:creationId xmlns:p14="http://schemas.microsoft.com/office/powerpoint/2010/main" val="203462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12</a:t>
            </a:fld>
            <a:endParaRPr lang="en-US" dirty="0"/>
          </a:p>
        </p:txBody>
      </p:sp>
      <p:pic>
        <p:nvPicPr>
          <p:cNvPr id="4" name="Picture 3" descr="A close up of a device&#10;&#10;Description automatically generated">
            <a:extLst>
              <a:ext uri="{FF2B5EF4-FFF2-40B4-BE49-F238E27FC236}">
                <a16:creationId xmlns:a16="http://schemas.microsoft.com/office/drawing/2014/main" id="{15EBB7C5-6DB3-4380-9A62-DC78470F8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55" y="739293"/>
            <a:ext cx="8131745" cy="3991458"/>
          </a:xfrm>
          <a:prstGeom prst="rect">
            <a:avLst/>
          </a:prstGeom>
        </p:spPr>
      </p:pic>
      <p:sp>
        <p:nvSpPr>
          <p:cNvPr id="9" name="Title 1">
            <a:extLst>
              <a:ext uri="{FF2B5EF4-FFF2-40B4-BE49-F238E27FC236}">
                <a16:creationId xmlns:a16="http://schemas.microsoft.com/office/drawing/2014/main" id="{EAA07AEE-C0C6-4937-8A71-CD748A8A16B9}"/>
              </a:ext>
            </a:extLst>
          </p:cNvPr>
          <p:cNvSpPr>
            <a:spLocks noGrp="1"/>
          </p:cNvSpPr>
          <p:nvPr>
            <p:ph type="title"/>
          </p:nvPr>
        </p:nvSpPr>
        <p:spPr>
          <a:xfrm>
            <a:off x="253175" y="197405"/>
            <a:ext cx="8361170" cy="782638"/>
          </a:xfrm>
        </p:spPr>
        <p:txBody>
          <a:bodyPr/>
          <a:lstStyle/>
          <a:p>
            <a:r>
              <a:rPr lang="en-US" dirty="0"/>
              <a:t>Kubernetes Worker Node</a:t>
            </a:r>
          </a:p>
        </p:txBody>
      </p:sp>
    </p:spTree>
    <p:extLst>
      <p:ext uri="{BB962C8B-B14F-4D97-AF65-F5344CB8AC3E}">
        <p14:creationId xmlns:p14="http://schemas.microsoft.com/office/powerpoint/2010/main" val="152555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680483"/>
            <a:ext cx="8503921" cy="37851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hostpath.yml</a:t>
            </a: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describe pods </a:t>
            </a:r>
            <a:r>
              <a:rPr lang="en-US" sz="1800" b="1" dirty="0" err="1">
                <a:solidFill>
                  <a:srgbClr val="800000"/>
                </a:solidFill>
                <a:latin typeface="Arial Nova Cond" panose="020B0506020202020204" pitchFamily="34" charset="0"/>
              </a:rPr>
              <a:t>myvolhostpath</a:t>
            </a:r>
            <a:endParaRPr lang="en-US" sz="1800" b="1" dirty="0">
              <a:solidFill>
                <a:srgbClr val="800000"/>
              </a:solidFill>
              <a:latin typeface="Arial Nova Cond" panose="020B0506020202020204" pitchFamily="34" charset="0"/>
            </a:endParaRPr>
          </a:p>
          <a:p>
            <a:pPr marL="0" indent="0">
              <a:buNone/>
            </a:pPr>
            <a:endParaRPr lang="en-US" sz="1800" b="1" dirty="0">
              <a:solidFill>
                <a:srgbClr val="002060"/>
              </a:solidFill>
              <a:latin typeface="Arial Nova Cond" panose="020B0506020202020204" pitchFamily="34" charset="0"/>
            </a:endParaRPr>
          </a:p>
          <a:p>
            <a:r>
              <a:rPr lang="en-US" sz="1800" dirty="0">
                <a:latin typeface="Arial Nova Cond" panose="020B0506020202020204" pitchFamily="34" charset="0"/>
              </a:rPr>
              <a:t>create a dummy file under /</a:t>
            </a:r>
            <a:r>
              <a:rPr lang="en-US" sz="1800" dirty="0" err="1">
                <a:latin typeface="Arial Nova Cond" panose="020B0506020202020204" pitchFamily="34" charset="0"/>
              </a:rPr>
              <a:t>tmp</a:t>
            </a:r>
            <a:r>
              <a:rPr lang="en-US" sz="1800" dirty="0">
                <a:latin typeface="Arial Nova Cond" panose="020B0506020202020204" pitchFamily="34" charset="0"/>
              </a:rPr>
              <a:t>/data on host</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exec </a:t>
            </a:r>
            <a:r>
              <a:rPr lang="en-US" sz="1800" b="1" dirty="0" err="1">
                <a:solidFill>
                  <a:srgbClr val="800000"/>
                </a:solidFill>
                <a:latin typeface="Arial Nova Cond" panose="020B0506020202020204" pitchFamily="34" charset="0"/>
              </a:rPr>
              <a:t>myvolhostpath</a:t>
            </a:r>
            <a:r>
              <a:rPr lang="en-US" sz="1800" b="1" dirty="0">
                <a:solidFill>
                  <a:srgbClr val="800000"/>
                </a:solidFill>
                <a:latin typeface="Arial Nova Cond" panose="020B0506020202020204" pitchFamily="34" charset="0"/>
              </a:rPr>
              <a:t> -c </a:t>
            </a:r>
            <a:r>
              <a:rPr lang="en-US" sz="1800" b="1" dirty="0" err="1">
                <a:solidFill>
                  <a:srgbClr val="800000"/>
                </a:solidFill>
                <a:latin typeface="Arial Nova Cond" panose="020B0506020202020204" pitchFamily="34" charset="0"/>
              </a:rPr>
              <a:t>testc</a:t>
            </a:r>
            <a:r>
              <a:rPr lang="en-US" sz="1800" b="1" dirty="0">
                <a:solidFill>
                  <a:srgbClr val="800000"/>
                </a:solidFill>
                <a:latin typeface="Arial Nova Cond" panose="020B0506020202020204" pitchFamily="34" charset="0"/>
              </a:rPr>
              <a:t> -i -t -- bash</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ls /</a:t>
            </a:r>
            <a:r>
              <a:rPr lang="en-US" sz="1800" b="1" dirty="0" err="1">
                <a:solidFill>
                  <a:srgbClr val="800000"/>
                </a:solidFill>
                <a:latin typeface="Arial Nova Cond" panose="020B0506020202020204" pitchFamily="34" charset="0"/>
              </a:rPr>
              <a:t>tmp</a:t>
            </a:r>
            <a:r>
              <a:rPr lang="en-US" sz="1800" b="1" dirty="0">
                <a:solidFill>
                  <a:srgbClr val="800000"/>
                </a:solidFill>
                <a:latin typeface="Arial Nova Cond" panose="020B0506020202020204" pitchFamily="34" charset="0"/>
              </a:rPr>
              <a:t>/</a:t>
            </a:r>
            <a:r>
              <a:rPr lang="en-US" sz="1800" b="1" dirty="0" err="1">
                <a:solidFill>
                  <a:srgbClr val="800000"/>
                </a:solidFill>
                <a:latin typeface="Arial Nova Cond" panose="020B0506020202020204" pitchFamily="34" charset="0"/>
              </a:rPr>
              <a:t>hostpath</a:t>
            </a: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7188A038-91D2-4DC4-AF50-EE8B508BF180}"/>
              </a:ext>
            </a:extLst>
          </p:cNvPr>
          <p:cNvSpPr>
            <a:spLocks noGrp="1"/>
          </p:cNvSpPr>
          <p:nvPr>
            <p:ph type="sldNum" sz="quarter" idx="12"/>
          </p:nvPr>
        </p:nvSpPr>
        <p:spPr/>
        <p:txBody>
          <a:bodyPr/>
          <a:lstStyle/>
          <a:p>
            <a:fld id="{C60C2248-B95D-984B-A0F4-42B9A4652AA7}" type="slidenum">
              <a:rPr lang="en-US" smtClean="0"/>
              <a:pPr/>
              <a:t>120</a:t>
            </a:fld>
            <a:endParaRPr lang="en-US" dirty="0"/>
          </a:p>
        </p:txBody>
      </p:sp>
    </p:spTree>
    <p:extLst>
      <p:ext uri="{BB962C8B-B14F-4D97-AF65-F5344CB8AC3E}">
        <p14:creationId xmlns:p14="http://schemas.microsoft.com/office/powerpoint/2010/main" val="24876239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62814"/>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Persistent Volumes</a:t>
            </a:r>
            <a:endParaRPr lang="en-US" sz="3300" b="1" dirty="0">
              <a:latin typeface="Arial Nova Cond" panose="020B0506020202020204" pitchFamily="34" charset="0"/>
            </a:endParaRPr>
          </a:p>
        </p:txBody>
      </p:sp>
      <p:sp>
        <p:nvSpPr>
          <p:cNvPr id="8" name="Content Placeholder 2"/>
          <p:cNvSpPr txBox="1">
            <a:spLocks/>
          </p:cNvSpPr>
          <p:nvPr/>
        </p:nvSpPr>
        <p:spPr>
          <a:xfrm>
            <a:off x="188640" y="533311"/>
            <a:ext cx="8650568" cy="41450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pPr>
            <a:r>
              <a:rPr lang="en-US" sz="1800" dirty="0">
                <a:latin typeface="Arial Nova Cond" panose="020B0506020202020204" pitchFamily="34" charset="0"/>
              </a:rPr>
              <a:t>In a typical IT environment, storage is managed by the storage/system administrators. The end user will just get instructions to use the storage but does not have to worry about the underlying storage management.</a:t>
            </a:r>
          </a:p>
          <a:p>
            <a:pPr algn="just">
              <a:lnSpc>
                <a:spcPct val="100000"/>
              </a:lnSpc>
              <a:spcBef>
                <a:spcPts val="600"/>
              </a:spcBef>
            </a:pPr>
            <a:r>
              <a:rPr lang="en-US" sz="1800" dirty="0">
                <a:latin typeface="Arial Nova Cond" panose="020B0506020202020204" pitchFamily="34" charset="0"/>
              </a:rPr>
              <a:t>In the containerized world, we would like to follow similar rules, but it becomes challenging, given the many Volume Types we have seen earlier. Kubernetes resolves this problem with the </a:t>
            </a:r>
            <a:r>
              <a:rPr lang="en-US" sz="1800" b="1" dirty="0" err="1">
                <a:latin typeface="Arial Nova Cond" panose="020B0506020202020204" pitchFamily="34" charset="0"/>
              </a:rPr>
              <a:t>PersistentVolume</a:t>
            </a:r>
            <a:r>
              <a:rPr lang="en-US" sz="1800" b="1" dirty="0">
                <a:latin typeface="Arial Nova Cond" panose="020B0506020202020204" pitchFamily="34" charset="0"/>
              </a:rPr>
              <a:t> (PV)</a:t>
            </a:r>
            <a:r>
              <a:rPr lang="en-US" sz="1800" dirty="0">
                <a:latin typeface="Arial Nova Cond" panose="020B0506020202020204" pitchFamily="34" charset="0"/>
              </a:rPr>
              <a:t> subsystem.</a:t>
            </a:r>
          </a:p>
          <a:p>
            <a:pPr algn="just">
              <a:lnSpc>
                <a:spcPct val="100000"/>
              </a:lnSpc>
              <a:spcBef>
                <a:spcPts val="600"/>
              </a:spcBef>
            </a:pPr>
            <a:r>
              <a:rPr lang="en-US" sz="1800" dirty="0">
                <a:latin typeface="Arial Nova Cond" panose="020B0506020202020204" pitchFamily="34" charset="0"/>
              </a:rPr>
              <a:t>A </a:t>
            </a:r>
            <a:r>
              <a:rPr lang="en-US" sz="1800" dirty="0">
                <a:latin typeface="Arial Nova Cond" panose="020B0506020202020204" pitchFamily="34" charset="0"/>
                <a:hlinkClick r:id="rId3"/>
              </a:rPr>
              <a:t>persistent volume</a:t>
            </a:r>
            <a:r>
              <a:rPr lang="en-US" sz="1800" dirty="0">
                <a:latin typeface="Arial Nova Cond" panose="020B0506020202020204" pitchFamily="34" charset="0"/>
              </a:rPr>
              <a:t> (PV) is a cluster-wide resource that you can use to store data in a way that it persists beyond the lifetime of a pod. </a:t>
            </a:r>
          </a:p>
          <a:p>
            <a:pPr algn="just">
              <a:lnSpc>
                <a:spcPct val="100000"/>
              </a:lnSpc>
              <a:spcBef>
                <a:spcPts val="600"/>
              </a:spcBef>
            </a:pPr>
            <a:r>
              <a:rPr lang="en-US" sz="1800" dirty="0">
                <a:latin typeface="Arial Nova Cond" panose="020B0506020202020204" pitchFamily="34" charset="0"/>
              </a:rPr>
              <a:t>The PV is not backed by locally-attached storage on a worker node but by networked storage system such as EBS or NFS or a distributed </a:t>
            </a:r>
            <a:r>
              <a:rPr lang="en-US" sz="1800" dirty="0" err="1">
                <a:latin typeface="Arial Nova Cond" panose="020B0506020202020204" pitchFamily="34" charset="0"/>
              </a:rPr>
              <a:t>filesystem</a:t>
            </a:r>
            <a:r>
              <a:rPr lang="en-US" sz="1800" dirty="0">
                <a:latin typeface="Arial Nova Cond" panose="020B0506020202020204" pitchFamily="34" charset="0"/>
              </a:rPr>
              <a:t> like </a:t>
            </a:r>
            <a:r>
              <a:rPr lang="en-US" sz="1800" dirty="0" err="1">
                <a:latin typeface="Arial Nova Cond" panose="020B0506020202020204" pitchFamily="34" charset="0"/>
              </a:rPr>
              <a:t>Ceph</a:t>
            </a:r>
            <a:r>
              <a:rPr lang="en-US" sz="1800" dirty="0">
                <a:latin typeface="Arial Nova Cond" panose="020B0506020202020204" pitchFamily="34" charset="0"/>
              </a:rPr>
              <a:t>.</a:t>
            </a:r>
          </a:p>
          <a:p>
            <a:pPr algn="just">
              <a:lnSpc>
                <a:spcPct val="100000"/>
              </a:lnSpc>
              <a:spcBef>
                <a:spcPts val="600"/>
              </a:spcBef>
            </a:pPr>
            <a:r>
              <a:rPr lang="en-US" sz="1800" dirty="0">
                <a:latin typeface="Arial Nova Cond" panose="020B0506020202020204" pitchFamily="34" charset="0"/>
              </a:rPr>
              <a:t>K8s provides APIs for users and administrators to manage and consume storage. To manage the Volume, it uses the </a:t>
            </a:r>
            <a:r>
              <a:rPr lang="en-US" sz="1800" dirty="0" err="1">
                <a:latin typeface="Arial Nova Cond" panose="020B0506020202020204" pitchFamily="34" charset="0"/>
              </a:rPr>
              <a:t>PersistentVolume</a:t>
            </a:r>
            <a:r>
              <a:rPr lang="en-US" sz="1800" dirty="0">
                <a:latin typeface="Arial Nova Cond" panose="020B0506020202020204" pitchFamily="34" charset="0"/>
              </a:rPr>
              <a:t> API resource type, and to consume it, uses the </a:t>
            </a:r>
            <a:r>
              <a:rPr lang="en-US" sz="1800" dirty="0" err="1">
                <a:latin typeface="Arial Nova Cond" panose="020B0506020202020204" pitchFamily="34" charset="0"/>
              </a:rPr>
              <a:t>PersistentVolumeClaim</a:t>
            </a:r>
            <a:r>
              <a:rPr lang="en-US" sz="1800" dirty="0">
                <a:latin typeface="Arial Nova Cond" panose="020B0506020202020204" pitchFamily="34" charset="0"/>
              </a:rPr>
              <a:t> API resource type.</a:t>
            </a:r>
          </a:p>
        </p:txBody>
      </p:sp>
      <p:sp>
        <p:nvSpPr>
          <p:cNvPr id="2" name="Slide Number Placeholder 1">
            <a:extLst>
              <a:ext uri="{FF2B5EF4-FFF2-40B4-BE49-F238E27FC236}">
                <a16:creationId xmlns:a16="http://schemas.microsoft.com/office/drawing/2014/main" id="{8B3B349F-D393-4D4E-98C3-8AE9B7BE580D}"/>
              </a:ext>
            </a:extLst>
          </p:cNvPr>
          <p:cNvSpPr>
            <a:spLocks noGrp="1"/>
          </p:cNvSpPr>
          <p:nvPr>
            <p:ph type="sldNum" sz="quarter" idx="12"/>
          </p:nvPr>
        </p:nvSpPr>
        <p:spPr/>
        <p:txBody>
          <a:bodyPr/>
          <a:lstStyle/>
          <a:p>
            <a:fld id="{C60C2248-B95D-984B-A0F4-42B9A4652AA7}" type="slidenum">
              <a:rPr lang="en-US" smtClean="0"/>
              <a:pPr/>
              <a:t>121</a:t>
            </a:fld>
            <a:endParaRPr lang="en-US" dirty="0"/>
          </a:p>
        </p:txBody>
      </p:sp>
    </p:spTree>
    <p:extLst>
      <p:ext uri="{BB962C8B-B14F-4D97-AF65-F5344CB8AC3E}">
        <p14:creationId xmlns:p14="http://schemas.microsoft.com/office/powerpoint/2010/main" val="29295293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t>PersistentVolumeClaims</a:t>
            </a:r>
            <a:endParaRPr lang="en-US" sz="3300" b="1" dirty="0"/>
          </a:p>
          <a:p>
            <a:endParaRPr lang="en-US" sz="2400" b="1" dirty="0"/>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In order to use a PV you need to claim it first, using a persistent volume claim (PVC). </a:t>
            </a:r>
          </a:p>
          <a:p>
            <a:pPr algn="just"/>
            <a:r>
              <a:rPr lang="en-US" sz="1800" dirty="0">
                <a:latin typeface="Arial Nova Cond" panose="020B0506020202020204" pitchFamily="34" charset="0"/>
              </a:rPr>
              <a:t>The PVC requests a PV with your desired specification (size, access modes, speed, etc.) from Kubernetes and once a suitable </a:t>
            </a:r>
            <a:r>
              <a:rPr lang="en-US" sz="1800" dirty="0" err="1">
                <a:latin typeface="Arial Nova Cond" panose="020B0506020202020204" pitchFamily="34" charset="0"/>
              </a:rPr>
              <a:t>PersistentVolume</a:t>
            </a:r>
            <a:r>
              <a:rPr lang="en-US" sz="1800" dirty="0">
                <a:latin typeface="Arial Nova Cond" panose="020B0506020202020204" pitchFamily="34" charset="0"/>
              </a:rPr>
              <a:t> is found, it is bound to a </a:t>
            </a:r>
            <a:r>
              <a:rPr lang="en-US" sz="1800" dirty="0" err="1">
                <a:latin typeface="Arial Nova Cond" panose="020B0506020202020204" pitchFamily="34" charset="0"/>
              </a:rPr>
              <a:t>PersistentVolumeClaim</a:t>
            </a:r>
            <a:r>
              <a:rPr lang="en-US" sz="1800" dirty="0">
                <a:latin typeface="Arial Nova Cond" panose="020B0506020202020204" pitchFamily="34" charset="0"/>
              </a:rPr>
              <a:t>.</a:t>
            </a:r>
          </a:p>
          <a:p>
            <a:pPr algn="just"/>
            <a:r>
              <a:rPr lang="en-US" sz="2100" dirty="0">
                <a:latin typeface="Arial Nova Cond" panose="020B0506020202020204" pitchFamily="34" charset="0"/>
              </a:rPr>
              <a:t> </a:t>
            </a:r>
            <a:r>
              <a:rPr lang="en-US" sz="1800" dirty="0">
                <a:latin typeface="Arial Nova Cond" panose="020B0506020202020204" pitchFamily="34" charset="0"/>
              </a:rPr>
              <a:t>After a successful bound to a pod, you can mount it as a volume.</a:t>
            </a:r>
          </a:p>
          <a:p>
            <a:pPr algn="just"/>
            <a:r>
              <a:rPr lang="en-US" sz="1800" dirty="0">
                <a:latin typeface="Arial Nova Cond" panose="020B0506020202020204" pitchFamily="34" charset="0"/>
              </a:rPr>
              <a:t>Once a user finishes its work, the attached </a:t>
            </a:r>
            <a:r>
              <a:rPr lang="en-US" sz="1800" dirty="0" err="1">
                <a:latin typeface="Arial Nova Cond" panose="020B0506020202020204" pitchFamily="34" charset="0"/>
              </a:rPr>
              <a:t>PersistentVolumes</a:t>
            </a:r>
            <a:r>
              <a:rPr lang="en-US" sz="1800" dirty="0">
                <a:latin typeface="Arial Nova Cond" panose="020B0506020202020204" pitchFamily="34" charset="0"/>
              </a:rPr>
              <a:t> can be released. The underlying </a:t>
            </a:r>
            <a:r>
              <a:rPr lang="en-US" sz="1800" dirty="0" err="1">
                <a:latin typeface="Arial Nova Cond" panose="020B0506020202020204" pitchFamily="34" charset="0"/>
              </a:rPr>
              <a:t>PersistentVolumes</a:t>
            </a:r>
            <a:r>
              <a:rPr lang="en-US" sz="1800" dirty="0">
                <a:latin typeface="Arial Nova Cond" panose="020B0506020202020204" pitchFamily="34" charset="0"/>
              </a:rPr>
              <a:t> can then be reclaimed and recycled for future usage.</a:t>
            </a:r>
          </a:p>
        </p:txBody>
      </p:sp>
      <p:pic>
        <p:nvPicPr>
          <p:cNvPr id="1028" name="Picture 4" descr="Persistent Volume Claim used in a Po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5231" y="2758436"/>
            <a:ext cx="5829300" cy="23030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098ABB0-9500-4EBF-B2D4-986C3AFF480F}"/>
              </a:ext>
            </a:extLst>
          </p:cNvPr>
          <p:cNvSpPr>
            <a:spLocks noGrp="1"/>
          </p:cNvSpPr>
          <p:nvPr>
            <p:ph type="sldNum" sz="quarter" idx="12"/>
          </p:nvPr>
        </p:nvSpPr>
        <p:spPr/>
        <p:txBody>
          <a:bodyPr/>
          <a:lstStyle/>
          <a:p>
            <a:fld id="{C60C2248-B95D-984B-A0F4-42B9A4652AA7}" type="slidenum">
              <a:rPr lang="en-US" smtClean="0"/>
              <a:pPr/>
              <a:t>122</a:t>
            </a:fld>
            <a:endParaRPr lang="en-US" dirty="0"/>
          </a:p>
        </p:txBody>
      </p:sp>
    </p:spTree>
    <p:extLst>
      <p:ext uri="{BB962C8B-B14F-4D97-AF65-F5344CB8AC3E}">
        <p14:creationId xmlns:p14="http://schemas.microsoft.com/office/powerpoint/2010/main" val="38260864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130932"/>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Namespace</a:t>
            </a:r>
          </a:p>
        </p:txBody>
      </p:sp>
      <p:sp>
        <p:nvSpPr>
          <p:cNvPr id="8" name="Content Placeholder 2"/>
          <p:cNvSpPr txBox="1">
            <a:spLocks/>
          </p:cNvSpPr>
          <p:nvPr/>
        </p:nvSpPr>
        <p:spPr>
          <a:xfrm>
            <a:off x="188640" y="573985"/>
            <a:ext cx="8650568" cy="413623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en-US" sz="1800" dirty="0">
                <a:latin typeface="Arial Nova Cond" panose="020B0506020202020204" pitchFamily="34" charset="0"/>
              </a:rPr>
              <a:t>You can name your object, but if many are using the cluster then it would be difficult for managing.</a:t>
            </a:r>
          </a:p>
          <a:p>
            <a:pPr algn="just">
              <a:lnSpc>
                <a:spcPct val="120000"/>
              </a:lnSpc>
              <a:spcBef>
                <a:spcPts val="0"/>
              </a:spcBef>
            </a:pPr>
            <a:r>
              <a:rPr lang="en-US" sz="1800" dirty="0">
                <a:latin typeface="Arial Nova Cond" panose="020B0506020202020204" pitchFamily="34" charset="0"/>
              </a:rPr>
              <a:t>A namespace is a group of related elements that each have a unique name or identifier. Namespace is used to uniquely identify one or more names from other similar names of different objects, groups or the namespace in general.</a:t>
            </a:r>
          </a:p>
          <a:p>
            <a:pPr algn="just">
              <a:lnSpc>
                <a:spcPct val="120000"/>
              </a:lnSpc>
              <a:spcBef>
                <a:spcPts val="0"/>
              </a:spcBef>
            </a:pPr>
            <a:r>
              <a:rPr lang="en-US" sz="1800" dirty="0">
                <a:latin typeface="Arial Nova Cond" panose="020B0506020202020204" pitchFamily="34" charset="0"/>
              </a:rPr>
              <a:t>Kubernetes namespaces help different projects, teams, or customers to share a Kubernetes cluster &amp; provides:</a:t>
            </a:r>
          </a:p>
          <a:p>
            <a:pPr lvl="1" algn="just">
              <a:lnSpc>
                <a:spcPct val="120000"/>
              </a:lnSpc>
              <a:spcBef>
                <a:spcPts val="0"/>
              </a:spcBef>
              <a:buFont typeface="Wingdings" panose="05000000000000000000" pitchFamily="2" charset="2"/>
              <a:buChar char="§"/>
            </a:pPr>
            <a:r>
              <a:rPr lang="en-US" sz="1800" dirty="0">
                <a:latin typeface="Arial Nova Cond" panose="020B0506020202020204" pitchFamily="34" charset="0"/>
              </a:rPr>
              <a:t>A scope for every Names.</a:t>
            </a:r>
          </a:p>
          <a:p>
            <a:pPr lvl="1" algn="just">
              <a:lnSpc>
                <a:spcPct val="120000"/>
              </a:lnSpc>
              <a:spcBef>
                <a:spcPts val="0"/>
              </a:spcBef>
              <a:buFont typeface="Wingdings" panose="05000000000000000000" pitchFamily="2" charset="2"/>
              <a:buChar char="§"/>
            </a:pPr>
            <a:r>
              <a:rPr lang="en-US" sz="1800" dirty="0">
                <a:latin typeface="Arial Nova Cond" panose="020B0506020202020204" pitchFamily="34" charset="0"/>
              </a:rPr>
              <a:t>A mechanism to attach authorization and policy to a subsection of the cluster.</a:t>
            </a:r>
          </a:p>
          <a:p>
            <a:pPr algn="just">
              <a:lnSpc>
                <a:spcPct val="120000"/>
              </a:lnSpc>
              <a:spcBef>
                <a:spcPts val="0"/>
              </a:spcBef>
            </a:pPr>
            <a:r>
              <a:rPr lang="en-US" sz="1800" dirty="0">
                <a:latin typeface="Arial Nova Cond" panose="020B0506020202020204" pitchFamily="34" charset="0"/>
              </a:rPr>
              <a:t>By default, a Kubernetes cluster will instantiate a default namespace when provisioning the cluster to hold the default set of Pods, Services, and Deployments used by the cluster</a:t>
            </a:r>
          </a:p>
          <a:p>
            <a:pPr algn="just">
              <a:lnSpc>
                <a:spcPct val="120000"/>
              </a:lnSpc>
              <a:spcBef>
                <a:spcPts val="0"/>
              </a:spcBef>
            </a:pPr>
            <a:r>
              <a:rPr lang="en-US" sz="1800" dirty="0">
                <a:latin typeface="Arial Nova Cond" panose="020B0506020202020204" pitchFamily="34" charset="0"/>
              </a:rPr>
              <a:t>We can use resource quota on specifying how many resources each namespace can use.</a:t>
            </a:r>
          </a:p>
          <a:p>
            <a:pPr algn="just">
              <a:lnSpc>
                <a:spcPct val="120000"/>
              </a:lnSpc>
              <a:spcBef>
                <a:spcPts val="0"/>
              </a:spcBef>
            </a:pPr>
            <a:r>
              <a:rPr lang="en-US" sz="1800" dirty="0">
                <a:latin typeface="Arial Nova Cond" panose="020B0506020202020204" pitchFamily="34" charset="0"/>
              </a:rPr>
              <a:t>Most Kubernetes resources (e.g. pods, services, replication controllers, and others) are in some namespaces. And low-level resources, such as nodes and </a:t>
            </a:r>
            <a:r>
              <a:rPr lang="en-US" sz="1800" dirty="0" err="1">
                <a:latin typeface="Arial Nova Cond" panose="020B0506020202020204" pitchFamily="34" charset="0"/>
              </a:rPr>
              <a:t>persistentVolumes</a:t>
            </a:r>
            <a:r>
              <a:rPr lang="en-US" sz="1800" dirty="0">
                <a:latin typeface="Arial Nova Cond" panose="020B0506020202020204" pitchFamily="34" charset="0"/>
              </a:rPr>
              <a:t>, are not in any namespace.</a:t>
            </a:r>
          </a:p>
          <a:p>
            <a:pPr algn="just">
              <a:lnSpc>
                <a:spcPct val="120000"/>
              </a:lnSpc>
              <a:spcBef>
                <a:spcPts val="0"/>
              </a:spcBef>
            </a:pPr>
            <a:r>
              <a:rPr lang="en-US" sz="1800" dirty="0">
                <a:latin typeface="Arial Nova Cond" panose="020B0506020202020204" pitchFamily="34" charset="0"/>
              </a:rPr>
              <a:t>Namespaces are intended for use in environments with many users spread across multiple teams, or projects. For clusters with a few to tens of users, you should not need to create or think about namespaces at all.</a:t>
            </a:r>
            <a:endParaRPr lang="en-US" sz="21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2634CEBE-D7C4-44B3-8173-E368F08048A4}"/>
              </a:ext>
            </a:extLst>
          </p:cNvPr>
          <p:cNvSpPr>
            <a:spLocks noGrp="1"/>
          </p:cNvSpPr>
          <p:nvPr>
            <p:ph type="sldNum" sz="quarter" idx="12"/>
          </p:nvPr>
        </p:nvSpPr>
        <p:spPr/>
        <p:txBody>
          <a:bodyPr/>
          <a:lstStyle/>
          <a:p>
            <a:fld id="{C60C2248-B95D-984B-A0F4-42B9A4652AA7}" type="slidenum">
              <a:rPr lang="en-US" smtClean="0"/>
              <a:pPr/>
              <a:t>123</a:t>
            </a:fld>
            <a:endParaRPr lang="en-US" dirty="0"/>
          </a:p>
        </p:txBody>
      </p:sp>
    </p:spTree>
    <p:extLst>
      <p:ext uri="{BB962C8B-B14F-4D97-AF65-F5344CB8AC3E}">
        <p14:creationId xmlns:p14="http://schemas.microsoft.com/office/powerpoint/2010/main" val="3540244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6" y="144666"/>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Create new namespaces</a:t>
            </a:r>
          </a:p>
        </p:txBody>
      </p:sp>
      <p:sp>
        <p:nvSpPr>
          <p:cNvPr id="8" name="Content Placeholder 2"/>
          <p:cNvSpPr txBox="1">
            <a:spLocks/>
          </p:cNvSpPr>
          <p:nvPr/>
        </p:nvSpPr>
        <p:spPr>
          <a:xfrm>
            <a:off x="228498" y="839625"/>
            <a:ext cx="8650568" cy="37959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 Lets assume we have shared Kubernetes cluster for dev &amp; QA use cases.</a:t>
            </a:r>
          </a:p>
          <a:p>
            <a:r>
              <a:rPr lang="en-US" sz="1800" dirty="0">
                <a:latin typeface="Arial Nova Cond" panose="020B0506020202020204" pitchFamily="34" charset="0"/>
              </a:rPr>
              <a:t> The dev team would like to maintain a space in the cluster where they can get a view on the list of Pods, Services, and Deployments they use to build and run their application. In this no restrictions are put on who can or cannot modify resources to enable agile development.</a:t>
            </a:r>
          </a:p>
          <a:p>
            <a:r>
              <a:rPr lang="en-US" sz="1800" dirty="0">
                <a:latin typeface="Arial Nova Cond" panose="020B0506020202020204" pitchFamily="34" charset="0"/>
              </a:rPr>
              <a:t> For QA team we can enforce strict procedures on who can or cannot manipulate the set of Pods, Services, and Deployments.</a:t>
            </a:r>
          </a:p>
          <a:p>
            <a:r>
              <a:rPr lang="en-US" sz="1800" dirty="0">
                <a:latin typeface="Arial Nova Cond" panose="020B0506020202020204" pitchFamily="34" charset="0"/>
              </a:rPr>
              <a:t> Partition the Kubernetes cluster into two namespaces: dev &amp; QA</a:t>
            </a:r>
          </a:p>
          <a:p>
            <a:endParaRPr lang="en-US" sz="1800" dirty="0">
              <a:latin typeface="Arial Nova Cond" panose="020B0506020202020204" pitchFamily="34" charset="0"/>
            </a:endParaRPr>
          </a:p>
          <a:p>
            <a:pPr marL="0" indent="0">
              <a:buNone/>
            </a:pPr>
            <a:r>
              <a:rPr lang="en-US" sz="2100" dirty="0">
                <a:latin typeface="Arial Nova Cond" panose="020B0506020202020204" pitchFamily="34" charset="0"/>
              </a:rPr>
              <a:t>$ </a:t>
            </a:r>
            <a:r>
              <a:rPr lang="en-US" sz="2100" b="1" dirty="0">
                <a:solidFill>
                  <a:srgbClr val="800000"/>
                </a:solidFill>
                <a:latin typeface="Arial Nova Cond" panose="020B0506020202020204" pitchFamily="34" charset="0"/>
              </a:rPr>
              <a:t>kubectl get namespaces</a:t>
            </a:r>
          </a:p>
        </p:txBody>
      </p:sp>
      <p:sp>
        <p:nvSpPr>
          <p:cNvPr id="2" name="Slide Number Placeholder 1">
            <a:extLst>
              <a:ext uri="{FF2B5EF4-FFF2-40B4-BE49-F238E27FC236}">
                <a16:creationId xmlns:a16="http://schemas.microsoft.com/office/drawing/2014/main" id="{3039ED6A-9321-4C8B-9C17-98278543A24F}"/>
              </a:ext>
            </a:extLst>
          </p:cNvPr>
          <p:cNvSpPr>
            <a:spLocks noGrp="1"/>
          </p:cNvSpPr>
          <p:nvPr>
            <p:ph type="sldNum" sz="quarter" idx="12"/>
          </p:nvPr>
        </p:nvSpPr>
        <p:spPr/>
        <p:txBody>
          <a:bodyPr/>
          <a:lstStyle/>
          <a:p>
            <a:fld id="{C60C2248-B95D-984B-A0F4-42B9A4652AA7}" type="slidenum">
              <a:rPr lang="en-US" smtClean="0"/>
              <a:pPr/>
              <a:t>124</a:t>
            </a:fld>
            <a:endParaRPr lang="en-US" dirty="0"/>
          </a:p>
        </p:txBody>
      </p:sp>
    </p:spTree>
    <p:extLst>
      <p:ext uri="{BB962C8B-B14F-4D97-AF65-F5344CB8AC3E}">
        <p14:creationId xmlns:p14="http://schemas.microsoft.com/office/powerpoint/2010/main" val="11590557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0"/>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Namespace – Example16: </a:t>
            </a:r>
            <a:r>
              <a:rPr lang="en-US" sz="2400" b="1" dirty="0" err="1">
                <a:latin typeface="Arial Nova Cond" panose="020B0506020202020204" pitchFamily="34" charset="0"/>
              </a:rPr>
              <a:t>nsdev.yml</a:t>
            </a:r>
            <a:r>
              <a:rPr lang="en-US" sz="2400" b="1" dirty="0">
                <a:latin typeface="Arial Nova Cond" panose="020B0506020202020204" pitchFamily="34" charset="0"/>
              </a:rPr>
              <a:t> &amp; </a:t>
            </a:r>
            <a:r>
              <a:rPr lang="en-US" sz="2400" b="1" dirty="0" err="1">
                <a:latin typeface="Arial Nova Cond" panose="020B0506020202020204" pitchFamily="34" charset="0"/>
              </a:rPr>
              <a:t>nsqa.yml</a:t>
            </a:r>
            <a:endParaRPr lang="en-US" sz="2400" b="1" dirty="0">
              <a:latin typeface="Arial Nova Cond" panose="020B0506020202020204" pitchFamily="34" charset="0"/>
            </a:endParaRPr>
          </a:p>
        </p:txBody>
      </p:sp>
      <p:sp>
        <p:nvSpPr>
          <p:cNvPr id="8" name="Content Placeholder 2"/>
          <p:cNvSpPr txBox="1">
            <a:spLocks/>
          </p:cNvSpPr>
          <p:nvPr/>
        </p:nvSpPr>
        <p:spPr>
          <a:xfrm>
            <a:off x="447373" y="498237"/>
            <a:ext cx="8391835" cy="426514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a:latin typeface="Arial Nova Cond" panose="020B0506020202020204" pitchFamily="34" charset="0"/>
              </a:rPr>
              <a:t>---</a:t>
            </a:r>
            <a:r>
              <a:rPr lang="en-US" sz="1800" dirty="0" err="1">
                <a:latin typeface="Arial Nova Cond" panose="020B0506020202020204" pitchFamily="34" charset="0"/>
              </a:rPr>
              <a:t>nsdev.yml</a:t>
            </a:r>
            <a:r>
              <a:rPr lang="en-US" sz="1800" dirty="0">
                <a:latin typeface="Arial Nova Cond" panose="020B0506020202020204" pitchFamily="34" charset="0"/>
              </a:rPr>
              <a:t>---</a:t>
            </a:r>
          </a:p>
          <a:p>
            <a:pPr marL="0" indent="0">
              <a:lnSpc>
                <a:spcPct val="120000"/>
              </a:lnSpc>
              <a:spcBef>
                <a:spcPts val="0"/>
              </a:spcBef>
              <a:buNone/>
            </a:pPr>
            <a:r>
              <a:rPr lang="en-US" sz="1800" dirty="0">
                <a:latin typeface="Arial Nova Cond" panose="020B0506020202020204" pitchFamily="34" charset="0"/>
              </a:rPr>
              <a:t>apiVersion: v1</a:t>
            </a:r>
          </a:p>
          <a:p>
            <a:pPr marL="0" indent="0">
              <a:lnSpc>
                <a:spcPct val="120000"/>
              </a:lnSpc>
              <a:spcBef>
                <a:spcPts val="0"/>
              </a:spcBef>
              <a:buNone/>
            </a:pPr>
            <a:r>
              <a:rPr lang="en-US" sz="1800" dirty="0">
                <a:latin typeface="Arial Nova Cond" panose="020B0506020202020204" pitchFamily="34" charset="0"/>
              </a:rPr>
              <a:t>kind: Namespace</a:t>
            </a:r>
          </a:p>
          <a:p>
            <a:pPr marL="0" indent="0">
              <a:lnSpc>
                <a:spcPct val="120000"/>
              </a:lnSpc>
              <a:spcBef>
                <a:spcPts val="0"/>
              </a:spcBef>
              <a:buNone/>
            </a:pPr>
            <a:r>
              <a:rPr lang="en-US" sz="1800" dirty="0">
                <a:latin typeface="Arial Nova Cond" panose="020B0506020202020204" pitchFamily="34" charset="0"/>
              </a:rPr>
              <a:t>metadata:</a:t>
            </a:r>
          </a:p>
          <a:p>
            <a:pPr marL="0" indent="0">
              <a:lnSpc>
                <a:spcPct val="120000"/>
              </a:lnSpc>
              <a:spcBef>
                <a:spcPts val="0"/>
              </a:spcBef>
              <a:buNone/>
            </a:pPr>
            <a:r>
              <a:rPr lang="en-US" sz="1800" dirty="0">
                <a:latin typeface="Arial Nova Cond" panose="020B0506020202020204" pitchFamily="34" charset="0"/>
              </a:rPr>
              <a:t>   name: development</a:t>
            </a:r>
          </a:p>
          <a:p>
            <a:pPr marL="0" indent="0">
              <a:lnSpc>
                <a:spcPct val="120000"/>
              </a:lnSpc>
              <a:spcBef>
                <a:spcPts val="0"/>
              </a:spcBef>
              <a:buNone/>
            </a:pPr>
            <a:r>
              <a:rPr lang="en-US" sz="1800" dirty="0">
                <a:latin typeface="Arial Nova Cond" panose="020B0506020202020204" pitchFamily="34" charset="0"/>
              </a:rPr>
              <a:t>   labels:</a:t>
            </a:r>
          </a:p>
          <a:p>
            <a:pPr marL="0" indent="0">
              <a:lnSpc>
                <a:spcPct val="120000"/>
              </a:lnSpc>
              <a:spcBef>
                <a:spcPts val="0"/>
              </a:spcBef>
              <a:buNone/>
            </a:pPr>
            <a:r>
              <a:rPr lang="en-US" sz="1800" dirty="0">
                <a:latin typeface="Arial Nova Cond" panose="020B0506020202020204" pitchFamily="34" charset="0"/>
              </a:rPr>
              <a:t>     name: development</a:t>
            </a:r>
          </a:p>
          <a:p>
            <a:pPr marL="0" indent="0">
              <a:lnSpc>
                <a:spcPct val="120000"/>
              </a:lnSpc>
              <a:spcBef>
                <a:spcPts val="0"/>
              </a:spcBef>
              <a:buNone/>
            </a:pPr>
            <a:r>
              <a:rPr lang="en-US" sz="1800" dirty="0">
                <a:latin typeface="Arial Nova Cond" panose="020B0506020202020204" pitchFamily="34" charset="0"/>
              </a:rPr>
              <a:t>---</a:t>
            </a:r>
            <a:r>
              <a:rPr lang="en-US" sz="1800" dirty="0" err="1">
                <a:latin typeface="Arial Nova Cond" panose="020B0506020202020204" pitchFamily="34" charset="0"/>
              </a:rPr>
              <a:t>nsqa.yml</a:t>
            </a:r>
            <a:r>
              <a:rPr lang="en-US" sz="1800" dirty="0">
                <a:latin typeface="Arial Nova Cond" panose="020B0506020202020204" pitchFamily="34" charset="0"/>
              </a:rPr>
              <a:t>---  </a:t>
            </a:r>
          </a:p>
          <a:p>
            <a:pPr marL="0" indent="0">
              <a:lnSpc>
                <a:spcPct val="120000"/>
              </a:lnSpc>
              <a:spcBef>
                <a:spcPts val="0"/>
              </a:spcBef>
              <a:buNone/>
            </a:pPr>
            <a:r>
              <a:rPr lang="en-US" sz="1800" dirty="0">
                <a:latin typeface="Arial Nova Cond" panose="020B0506020202020204" pitchFamily="34" charset="0"/>
              </a:rPr>
              <a:t>apiVersion: v1</a:t>
            </a:r>
          </a:p>
          <a:p>
            <a:pPr marL="0" indent="0">
              <a:lnSpc>
                <a:spcPct val="120000"/>
              </a:lnSpc>
              <a:spcBef>
                <a:spcPts val="0"/>
              </a:spcBef>
              <a:buNone/>
            </a:pPr>
            <a:r>
              <a:rPr lang="en-US" sz="1800" dirty="0">
                <a:latin typeface="Arial Nova Cond" panose="020B0506020202020204" pitchFamily="34" charset="0"/>
              </a:rPr>
              <a:t>kind: Namespace</a:t>
            </a:r>
          </a:p>
          <a:p>
            <a:pPr marL="0" indent="0">
              <a:lnSpc>
                <a:spcPct val="120000"/>
              </a:lnSpc>
              <a:spcBef>
                <a:spcPts val="0"/>
              </a:spcBef>
              <a:buNone/>
            </a:pPr>
            <a:r>
              <a:rPr lang="en-US" sz="1800" dirty="0">
                <a:latin typeface="Arial Nova Cond" panose="020B0506020202020204" pitchFamily="34" charset="0"/>
              </a:rPr>
              <a:t>metadata:</a:t>
            </a:r>
          </a:p>
          <a:p>
            <a:pPr marL="0" indent="0">
              <a:lnSpc>
                <a:spcPct val="120000"/>
              </a:lnSpc>
              <a:spcBef>
                <a:spcPts val="0"/>
              </a:spcBef>
              <a:buNone/>
            </a:pPr>
            <a:r>
              <a:rPr lang="en-US" sz="1800" dirty="0">
                <a:latin typeface="Arial Nova Cond" panose="020B0506020202020204" pitchFamily="34" charset="0"/>
              </a:rPr>
              <a:t>   name: testing</a:t>
            </a:r>
          </a:p>
          <a:p>
            <a:pPr marL="0" indent="0">
              <a:lnSpc>
                <a:spcPct val="120000"/>
              </a:lnSpc>
              <a:spcBef>
                <a:spcPts val="0"/>
              </a:spcBef>
              <a:buNone/>
            </a:pPr>
            <a:r>
              <a:rPr lang="en-US" sz="1800" dirty="0">
                <a:latin typeface="Arial Nova Cond" panose="020B0506020202020204" pitchFamily="34" charset="0"/>
              </a:rPr>
              <a:t>   labels:</a:t>
            </a:r>
          </a:p>
          <a:p>
            <a:pPr marL="0" indent="0">
              <a:lnSpc>
                <a:spcPct val="120000"/>
              </a:lnSpc>
              <a:spcBef>
                <a:spcPts val="0"/>
              </a:spcBef>
              <a:buNone/>
            </a:pPr>
            <a:r>
              <a:rPr lang="en-US" sz="1800" dirty="0">
                <a:latin typeface="Arial Nova Cond" panose="020B0506020202020204" pitchFamily="34" charset="0"/>
              </a:rPr>
              <a:t>     name: testing</a:t>
            </a: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nsdev.yml</a:t>
            </a: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nsqa.yml</a:t>
            </a: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namespaces (or) $ kubectl get namespaces --show-labels</a:t>
            </a:r>
          </a:p>
        </p:txBody>
      </p:sp>
      <p:sp>
        <p:nvSpPr>
          <p:cNvPr id="2" name="Slide Number Placeholder 1">
            <a:extLst>
              <a:ext uri="{FF2B5EF4-FFF2-40B4-BE49-F238E27FC236}">
                <a16:creationId xmlns:a16="http://schemas.microsoft.com/office/drawing/2014/main" id="{16C504A2-6BA3-4F02-BB43-EA6DF791929D}"/>
              </a:ext>
            </a:extLst>
          </p:cNvPr>
          <p:cNvSpPr>
            <a:spLocks noGrp="1"/>
          </p:cNvSpPr>
          <p:nvPr>
            <p:ph type="sldNum" sz="quarter" idx="12"/>
          </p:nvPr>
        </p:nvSpPr>
        <p:spPr/>
        <p:txBody>
          <a:bodyPr/>
          <a:lstStyle/>
          <a:p>
            <a:fld id="{C60C2248-B95D-984B-A0F4-42B9A4652AA7}" type="slidenum">
              <a:rPr lang="en-US" smtClean="0"/>
              <a:pPr/>
              <a:t>125</a:t>
            </a:fld>
            <a:endParaRPr lang="en-US" dirty="0"/>
          </a:p>
        </p:txBody>
      </p:sp>
    </p:spTree>
    <p:extLst>
      <p:ext uri="{BB962C8B-B14F-4D97-AF65-F5344CB8AC3E}">
        <p14:creationId xmlns:p14="http://schemas.microsoft.com/office/powerpoint/2010/main" val="36630683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60684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b="1" dirty="0"/>
              <a:t>Create a Sample pod:</a:t>
            </a:r>
          </a:p>
          <a:p>
            <a:pPr marL="0" indent="0">
              <a:lnSpc>
                <a:spcPct val="120000"/>
              </a:lnSpc>
              <a:spcBef>
                <a:spcPts val="600"/>
              </a:spcBef>
              <a:buNone/>
            </a:pPr>
            <a:r>
              <a:rPr lang="en-US" sz="1800" dirty="0"/>
              <a:t>kind: Pod</a:t>
            </a:r>
          </a:p>
          <a:p>
            <a:pPr marL="0" indent="0">
              <a:lnSpc>
                <a:spcPct val="120000"/>
              </a:lnSpc>
              <a:spcBef>
                <a:spcPts val="600"/>
              </a:spcBef>
              <a:buNone/>
            </a:pPr>
            <a:r>
              <a:rPr lang="en-US" sz="1800" dirty="0"/>
              <a:t>apiVersion: v1</a:t>
            </a:r>
          </a:p>
          <a:p>
            <a:pPr marL="0" indent="0">
              <a:lnSpc>
                <a:spcPct val="120000"/>
              </a:lnSpc>
              <a:spcBef>
                <a:spcPts val="600"/>
              </a:spcBef>
              <a:buNone/>
            </a:pPr>
            <a:r>
              <a:rPr lang="en-US" sz="1800" dirty="0"/>
              <a:t>metadata:</a:t>
            </a:r>
          </a:p>
          <a:p>
            <a:pPr marL="0" indent="0">
              <a:lnSpc>
                <a:spcPct val="120000"/>
              </a:lnSpc>
              <a:spcBef>
                <a:spcPts val="600"/>
              </a:spcBef>
              <a:buNone/>
            </a:pPr>
            <a:r>
              <a:rPr lang="en-US" sz="1800" dirty="0"/>
              <a:t>  name: testpod</a:t>
            </a:r>
          </a:p>
          <a:p>
            <a:pPr marL="0" indent="0">
              <a:lnSpc>
                <a:spcPct val="120000"/>
              </a:lnSpc>
              <a:spcBef>
                <a:spcPts val="600"/>
              </a:spcBef>
              <a:buNone/>
            </a:pPr>
            <a:r>
              <a:rPr lang="en-US" sz="1800" dirty="0"/>
              <a:t>spec:</a:t>
            </a:r>
          </a:p>
          <a:p>
            <a:pPr marL="0" indent="0">
              <a:lnSpc>
                <a:spcPct val="120000"/>
              </a:lnSpc>
              <a:spcBef>
                <a:spcPts val="600"/>
              </a:spcBef>
              <a:buNone/>
            </a:pPr>
            <a:r>
              <a:rPr lang="en-US" sz="1800" dirty="0"/>
              <a:t>  containers:</a:t>
            </a:r>
          </a:p>
          <a:p>
            <a:pPr marL="0" indent="0">
              <a:lnSpc>
                <a:spcPct val="120000"/>
              </a:lnSpc>
              <a:spcBef>
                <a:spcPts val="600"/>
              </a:spcBef>
              <a:buNone/>
            </a:pPr>
            <a:r>
              <a:rPr lang="en-US" sz="1800" dirty="0"/>
              <a:t>    - name: c00</a:t>
            </a:r>
          </a:p>
          <a:p>
            <a:pPr marL="0" indent="0">
              <a:lnSpc>
                <a:spcPct val="120000"/>
              </a:lnSpc>
              <a:spcBef>
                <a:spcPts val="600"/>
              </a:spcBef>
              <a:buNone/>
            </a:pPr>
            <a:r>
              <a:rPr lang="en-US" sz="1800" dirty="0"/>
              <a:t>      image: </a:t>
            </a:r>
            <a:r>
              <a:rPr lang="en-US" sz="1800" dirty="0" err="1"/>
              <a:t>ubuntu</a:t>
            </a:r>
            <a:endParaRPr lang="en-US" sz="1800" dirty="0"/>
          </a:p>
          <a:p>
            <a:pPr marL="0" indent="0">
              <a:lnSpc>
                <a:spcPct val="120000"/>
              </a:lnSpc>
              <a:spcBef>
                <a:spcPts val="600"/>
              </a:spcBef>
              <a:buNone/>
            </a:pPr>
            <a:r>
              <a:rPr lang="en-US" sz="1800" dirty="0"/>
              <a:t>      command: ["/bin/bash", "-c", "while true; do echo Hello; sleep 5 ; done"]</a:t>
            </a:r>
          </a:p>
          <a:p>
            <a:pPr marL="0" indent="0">
              <a:lnSpc>
                <a:spcPct val="120000"/>
              </a:lnSpc>
              <a:spcBef>
                <a:spcPts val="600"/>
              </a:spcBef>
              <a:buNone/>
            </a:pPr>
            <a:endParaRPr lang="en-US" sz="1800" dirty="0"/>
          </a:p>
          <a:p>
            <a:pPr marL="0" indent="0">
              <a:lnSpc>
                <a:spcPct val="120000"/>
              </a:lnSpc>
              <a:spcBef>
                <a:spcPts val="600"/>
              </a:spcBef>
              <a:buNone/>
            </a:pPr>
            <a:r>
              <a:rPr lang="en-US" sz="1800" b="1" dirty="0" err="1"/>
              <a:t>Lauch</a:t>
            </a:r>
            <a:r>
              <a:rPr lang="en-US" sz="1800" b="1" dirty="0"/>
              <a:t> a pod in the new namespace temporarily:</a:t>
            </a:r>
          </a:p>
          <a:p>
            <a:pPr marL="0" indent="0">
              <a:lnSpc>
                <a:spcPct val="120000"/>
              </a:lnSpc>
              <a:spcBef>
                <a:spcPts val="600"/>
              </a:spcBef>
              <a:buNone/>
            </a:pPr>
            <a:r>
              <a:rPr lang="en-US" sz="1800" b="1" dirty="0"/>
              <a:t>$</a:t>
            </a:r>
            <a:r>
              <a:rPr lang="en-US" sz="1800" b="1" dirty="0">
                <a:solidFill>
                  <a:srgbClr val="800000"/>
                </a:solidFill>
              </a:rPr>
              <a:t> kubectl apply --namespace=&lt;namespace&gt; -f &lt;</a:t>
            </a:r>
            <a:r>
              <a:rPr lang="en-US" sz="1800" b="1" dirty="0" err="1">
                <a:solidFill>
                  <a:srgbClr val="800000"/>
                </a:solidFill>
              </a:rPr>
              <a:t>yml</a:t>
            </a:r>
            <a:r>
              <a:rPr lang="en-US" sz="1800" b="1" dirty="0">
                <a:solidFill>
                  <a:srgbClr val="800000"/>
                </a:solidFill>
              </a:rPr>
              <a:t>&gt;</a:t>
            </a:r>
          </a:p>
        </p:txBody>
      </p:sp>
      <p:sp>
        <p:nvSpPr>
          <p:cNvPr id="2" name="Slide Number Placeholder 1">
            <a:extLst>
              <a:ext uri="{FF2B5EF4-FFF2-40B4-BE49-F238E27FC236}">
                <a16:creationId xmlns:a16="http://schemas.microsoft.com/office/drawing/2014/main" id="{52D9B3EB-E359-4D2C-B033-45EB50C2C223}"/>
              </a:ext>
            </a:extLst>
          </p:cNvPr>
          <p:cNvSpPr>
            <a:spLocks noGrp="1"/>
          </p:cNvSpPr>
          <p:nvPr>
            <p:ph type="sldNum" sz="quarter" idx="12"/>
          </p:nvPr>
        </p:nvSpPr>
        <p:spPr/>
        <p:txBody>
          <a:bodyPr/>
          <a:lstStyle/>
          <a:p>
            <a:fld id="{C60C2248-B95D-984B-A0F4-42B9A4652AA7}" type="slidenum">
              <a:rPr lang="en-US" smtClean="0"/>
              <a:pPr/>
              <a:t>126</a:t>
            </a:fld>
            <a:endParaRPr lang="en-US" dirty="0"/>
          </a:p>
        </p:txBody>
      </p:sp>
    </p:spTree>
    <p:extLst>
      <p:ext uri="{BB962C8B-B14F-4D97-AF65-F5344CB8AC3E}">
        <p14:creationId xmlns:p14="http://schemas.microsoft.com/office/powerpoint/2010/main" val="32270025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2"/>
            <a:ext cx="9029789" cy="458558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b="1" dirty="0">
                <a:latin typeface="Arial Nova Cond" panose="020B0506020202020204" pitchFamily="34" charset="0"/>
              </a:rPr>
              <a:t>List the pods specific to namespace</a:t>
            </a:r>
          </a:p>
          <a:p>
            <a:pPr marL="0" indent="0">
              <a:lnSpc>
                <a:spcPct val="120000"/>
              </a:lnSpc>
              <a:spcBef>
                <a:spcPts val="60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get pods     </a:t>
            </a:r>
            <a:r>
              <a:rPr lang="en-US" sz="1800" b="1" dirty="0">
                <a:solidFill>
                  <a:srgbClr val="00B050"/>
                </a:solidFill>
                <a:latin typeface="Arial Nova Cond" panose="020B0506020202020204" pitchFamily="34" charset="0"/>
              </a:rPr>
              <a:t># this will not list any pods</a:t>
            </a:r>
          </a:p>
          <a:p>
            <a:pPr marL="0" indent="0">
              <a:lnSpc>
                <a:spcPct val="120000"/>
              </a:lnSpc>
              <a:spcBef>
                <a:spcPts val="60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get pods --namespace=&lt;namespace&gt;</a:t>
            </a:r>
          </a:p>
          <a:p>
            <a:pPr marL="0" indent="0">
              <a:lnSpc>
                <a:spcPct val="120000"/>
              </a:lnSpc>
              <a:spcBef>
                <a:spcPts val="60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delete namespace &lt;namespace&gt;</a:t>
            </a:r>
          </a:p>
          <a:p>
            <a:pPr marL="0" indent="0">
              <a:buNone/>
            </a:pPr>
            <a:r>
              <a:rPr lang="en-US" sz="1800" b="1" dirty="0">
                <a:latin typeface="Arial Nova Cond" panose="020B0506020202020204" pitchFamily="34" charset="0"/>
              </a:rPr>
              <a:t>Save the namespace for all subsequent kubectl commands in that context:</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config set-context $(kubectl config current-context) --namespace=&lt;insert-namespace-name-here&gt;</a:t>
            </a:r>
          </a:p>
          <a:p>
            <a:pPr marL="0" indent="0">
              <a:buNone/>
            </a:pPr>
            <a:r>
              <a:rPr lang="en-US" sz="1800" b="1" dirty="0">
                <a:latin typeface="Arial Nova Cond" panose="020B0506020202020204" pitchFamily="34" charset="0"/>
              </a:rPr>
              <a:t>Create a new pod &amp; validate it</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&lt;</a:t>
            </a:r>
            <a:r>
              <a:rPr lang="en-US" sz="1800" b="1" dirty="0" err="1">
                <a:solidFill>
                  <a:srgbClr val="800000"/>
                </a:solidFill>
                <a:latin typeface="Arial Nova Cond" panose="020B0506020202020204" pitchFamily="34" charset="0"/>
              </a:rPr>
              <a:t>yml</a:t>
            </a:r>
            <a:r>
              <a:rPr lang="en-US" sz="1800" b="1" dirty="0">
                <a:solidFill>
                  <a:srgbClr val="800000"/>
                </a:solidFill>
                <a:latin typeface="Arial Nova Cond" panose="020B0506020202020204" pitchFamily="34" charset="0"/>
              </a:rPr>
              <a:t>&gt;</a:t>
            </a:r>
            <a:endParaRPr lang="en-US" sz="1800" b="1" dirty="0">
              <a:solidFill>
                <a:srgbClr val="00B050"/>
              </a:solidFill>
              <a:latin typeface="Arial Nova Cond" panose="020B0506020202020204" pitchFamily="34" charset="0"/>
            </a:endParaRP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config view | grep namespace:</a:t>
            </a:r>
          </a:p>
          <a:p>
            <a:pPr marL="0" indent="0">
              <a:buNone/>
            </a:pPr>
            <a:r>
              <a:rPr lang="en-US" sz="1800" b="1" dirty="0">
                <a:latin typeface="Arial Nova Cond" panose="020B0506020202020204" pitchFamily="34" charset="0"/>
              </a:rPr>
              <a:t>To see which Kubernetes resources are and aren’t in a namespace:</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t>
            </a:r>
            <a:r>
              <a:rPr lang="en-US" sz="1800" b="1" dirty="0" err="1">
                <a:solidFill>
                  <a:srgbClr val="800000"/>
                </a:solidFill>
                <a:latin typeface="Arial Nova Cond" panose="020B0506020202020204" pitchFamily="34" charset="0"/>
              </a:rPr>
              <a:t>api</a:t>
            </a:r>
            <a:r>
              <a:rPr lang="en-US" sz="1800" b="1" dirty="0">
                <a:solidFill>
                  <a:srgbClr val="800000"/>
                </a:solidFill>
                <a:latin typeface="Arial Nova Cond" panose="020B0506020202020204" pitchFamily="34" charset="0"/>
              </a:rPr>
              <a:t>-resources --</a:t>
            </a:r>
            <a:r>
              <a:rPr lang="en-US" sz="1800" b="1" dirty="0" err="1">
                <a:solidFill>
                  <a:srgbClr val="800000"/>
                </a:solidFill>
                <a:latin typeface="Arial Nova Cond" panose="020B0506020202020204" pitchFamily="34" charset="0"/>
              </a:rPr>
              <a:t>namespaced</a:t>
            </a:r>
            <a:r>
              <a:rPr lang="en-US" sz="1800" b="1" dirty="0">
                <a:solidFill>
                  <a:srgbClr val="800000"/>
                </a:solidFill>
                <a:latin typeface="Arial Nova Cond" panose="020B0506020202020204" pitchFamily="34" charset="0"/>
              </a:rPr>
              <a:t>=true          </a:t>
            </a:r>
            <a:r>
              <a:rPr lang="en-US" sz="1800" b="1" dirty="0">
                <a:solidFill>
                  <a:srgbClr val="00B050"/>
                </a:solidFill>
                <a:latin typeface="Arial Nova Cond" panose="020B0506020202020204" pitchFamily="34" charset="0"/>
              </a:rPr>
              <a:t># In a namespace</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t>
            </a:r>
            <a:r>
              <a:rPr lang="en-US" sz="1800" b="1" dirty="0" err="1">
                <a:solidFill>
                  <a:srgbClr val="800000"/>
                </a:solidFill>
                <a:latin typeface="Arial Nova Cond" panose="020B0506020202020204" pitchFamily="34" charset="0"/>
              </a:rPr>
              <a:t>api</a:t>
            </a:r>
            <a:r>
              <a:rPr lang="en-US" sz="1800" b="1" dirty="0">
                <a:solidFill>
                  <a:srgbClr val="800000"/>
                </a:solidFill>
                <a:latin typeface="Arial Nova Cond" panose="020B0506020202020204" pitchFamily="34" charset="0"/>
              </a:rPr>
              <a:t>-resources --</a:t>
            </a:r>
            <a:r>
              <a:rPr lang="en-US" sz="1800" b="1" dirty="0" err="1">
                <a:solidFill>
                  <a:srgbClr val="800000"/>
                </a:solidFill>
                <a:latin typeface="Arial Nova Cond" panose="020B0506020202020204" pitchFamily="34" charset="0"/>
              </a:rPr>
              <a:t>namespaced</a:t>
            </a:r>
            <a:r>
              <a:rPr lang="en-US" sz="1800" b="1" dirty="0">
                <a:solidFill>
                  <a:srgbClr val="800000"/>
                </a:solidFill>
                <a:latin typeface="Arial Nova Cond" panose="020B0506020202020204" pitchFamily="34" charset="0"/>
              </a:rPr>
              <a:t>=false         </a:t>
            </a:r>
            <a:r>
              <a:rPr lang="en-US" sz="1800" b="1" dirty="0">
                <a:solidFill>
                  <a:srgbClr val="00B050"/>
                </a:solidFill>
                <a:latin typeface="Arial Nova Cond" panose="020B0506020202020204" pitchFamily="34" charset="0"/>
              </a:rPr>
              <a:t># Not in a namespace</a:t>
            </a:r>
          </a:p>
        </p:txBody>
      </p:sp>
      <p:sp>
        <p:nvSpPr>
          <p:cNvPr id="2" name="Slide Number Placeholder 1">
            <a:extLst>
              <a:ext uri="{FF2B5EF4-FFF2-40B4-BE49-F238E27FC236}">
                <a16:creationId xmlns:a16="http://schemas.microsoft.com/office/drawing/2014/main" id="{47953A1F-DAE6-4A59-AE9C-3F75C1E59969}"/>
              </a:ext>
            </a:extLst>
          </p:cNvPr>
          <p:cNvSpPr>
            <a:spLocks noGrp="1"/>
          </p:cNvSpPr>
          <p:nvPr>
            <p:ph type="sldNum" sz="quarter" idx="12"/>
          </p:nvPr>
        </p:nvSpPr>
        <p:spPr/>
        <p:txBody>
          <a:bodyPr/>
          <a:lstStyle/>
          <a:p>
            <a:fld id="{C60C2248-B95D-984B-A0F4-42B9A4652AA7}" type="slidenum">
              <a:rPr lang="en-US" smtClean="0"/>
              <a:pPr/>
              <a:t>127</a:t>
            </a:fld>
            <a:endParaRPr lang="en-US" dirty="0"/>
          </a:p>
        </p:txBody>
      </p:sp>
    </p:spTree>
    <p:extLst>
      <p:ext uri="{BB962C8B-B14F-4D97-AF65-F5344CB8AC3E}">
        <p14:creationId xmlns:p14="http://schemas.microsoft.com/office/powerpoint/2010/main" val="23290856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t>Secrets &amp; Config Map</a:t>
            </a:r>
          </a:p>
        </p:txBody>
      </p:sp>
      <p:sp>
        <p:nvSpPr>
          <p:cNvPr id="2" name="Slide Number Placeholder 1">
            <a:extLst>
              <a:ext uri="{FF2B5EF4-FFF2-40B4-BE49-F238E27FC236}">
                <a16:creationId xmlns:a16="http://schemas.microsoft.com/office/drawing/2014/main" id="{1867BDA1-3A86-4401-83D1-94B9158732BF}"/>
              </a:ext>
            </a:extLst>
          </p:cNvPr>
          <p:cNvSpPr>
            <a:spLocks noGrp="1"/>
          </p:cNvSpPr>
          <p:nvPr>
            <p:ph type="sldNum" sz="quarter" idx="12"/>
          </p:nvPr>
        </p:nvSpPr>
        <p:spPr/>
        <p:txBody>
          <a:bodyPr/>
          <a:lstStyle/>
          <a:p>
            <a:fld id="{C60C2248-B95D-984B-A0F4-42B9A4652AA7}" type="slidenum">
              <a:rPr lang="en-US" smtClean="0"/>
              <a:pPr/>
              <a:t>128</a:t>
            </a:fld>
            <a:endParaRPr lang="en-US" dirty="0"/>
          </a:p>
        </p:txBody>
      </p:sp>
    </p:spTree>
    <p:extLst>
      <p:ext uri="{BB962C8B-B14F-4D97-AF65-F5344CB8AC3E}">
        <p14:creationId xmlns:p14="http://schemas.microsoft.com/office/powerpoint/2010/main" val="42106118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Secrets</a:t>
            </a:r>
          </a:p>
        </p:txBody>
      </p:sp>
      <p:sp>
        <p:nvSpPr>
          <p:cNvPr id="8" name="Content Placeholder 2"/>
          <p:cNvSpPr txBox="1">
            <a:spLocks/>
          </p:cNvSpPr>
          <p:nvPr/>
        </p:nvSpPr>
        <p:spPr>
          <a:xfrm>
            <a:off x="126724" y="573985"/>
            <a:ext cx="8712484" cy="4673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800" dirty="0">
                <a:latin typeface="Arial Nova Cond" panose="020B0506020202020204" pitchFamily="34" charset="0"/>
              </a:rPr>
              <a:t>You don’t want sensitive information such as a database password or an API key kept around in clear text</a:t>
            </a:r>
          </a:p>
          <a:p>
            <a:pPr>
              <a:spcBef>
                <a:spcPts val="600"/>
              </a:spcBef>
            </a:pPr>
            <a:r>
              <a:rPr lang="en-US" sz="1800" dirty="0">
                <a:latin typeface="Arial Nova Cond" panose="020B0506020202020204" pitchFamily="34" charset="0"/>
              </a:rPr>
              <a:t>Secrets provide you with a mechanism to use such information in a safe and reliable way with the following properties:</a:t>
            </a:r>
          </a:p>
          <a:p>
            <a:pPr lvl="1">
              <a:spcBef>
                <a:spcPts val="600"/>
              </a:spcBef>
              <a:buFont typeface="Wingdings" panose="05000000000000000000" pitchFamily="2" charset="2"/>
              <a:buChar char="§"/>
            </a:pPr>
            <a:r>
              <a:rPr lang="en-US" sz="1800" dirty="0">
                <a:latin typeface="Arial Nova Cond" panose="020B0506020202020204" pitchFamily="34" charset="0"/>
              </a:rPr>
              <a:t>Secrets are </a:t>
            </a:r>
            <a:r>
              <a:rPr lang="en-US" sz="1800" dirty="0" err="1">
                <a:latin typeface="Arial Nova Cond" panose="020B0506020202020204" pitchFamily="34" charset="0"/>
              </a:rPr>
              <a:t>namespaced</a:t>
            </a:r>
            <a:r>
              <a:rPr lang="en-US" sz="1800" dirty="0">
                <a:latin typeface="Arial Nova Cond" panose="020B0506020202020204" pitchFamily="34" charset="0"/>
              </a:rPr>
              <a:t> objects, that is, exist in the context of a namespace</a:t>
            </a:r>
          </a:p>
          <a:p>
            <a:pPr lvl="1">
              <a:spcBef>
                <a:spcPts val="600"/>
              </a:spcBef>
              <a:buFont typeface="Wingdings" panose="05000000000000000000" pitchFamily="2" charset="2"/>
              <a:buChar char="§"/>
            </a:pPr>
            <a:r>
              <a:rPr lang="en-US" sz="1800" dirty="0">
                <a:latin typeface="Arial Nova Cond" panose="020B0506020202020204" pitchFamily="34" charset="0"/>
              </a:rPr>
              <a:t>You can access them via a volume or an environment variable from a container running in a pod</a:t>
            </a:r>
          </a:p>
          <a:p>
            <a:pPr lvl="1">
              <a:spcBef>
                <a:spcPts val="600"/>
              </a:spcBef>
              <a:buFont typeface="Wingdings" panose="05000000000000000000" pitchFamily="2" charset="2"/>
              <a:buChar char="§"/>
            </a:pPr>
            <a:r>
              <a:rPr lang="en-US" sz="1800" dirty="0">
                <a:latin typeface="Arial Nova Cond" panose="020B0506020202020204" pitchFamily="34" charset="0"/>
              </a:rPr>
              <a:t>The secret data on nodes is stored in </a:t>
            </a:r>
            <a:r>
              <a:rPr lang="en-US" sz="1800" dirty="0" err="1">
                <a:latin typeface="Arial Nova Cond" panose="020B0506020202020204" pitchFamily="34" charset="0"/>
                <a:hlinkClick r:id="rId3"/>
              </a:rPr>
              <a:t>tmpfs</a:t>
            </a:r>
            <a:r>
              <a:rPr lang="en-US" sz="1800" dirty="0">
                <a:latin typeface="Arial Nova Cond" panose="020B0506020202020204" pitchFamily="34" charset="0"/>
              </a:rPr>
              <a:t> volumes (</a:t>
            </a:r>
            <a:r>
              <a:rPr lang="en-US" sz="1800" dirty="0" err="1">
                <a:latin typeface="Arial Nova Cond" panose="020B0506020202020204" pitchFamily="34" charset="0"/>
              </a:rPr>
              <a:t>Tmpfs</a:t>
            </a:r>
            <a:r>
              <a:rPr lang="en-US" sz="1800" dirty="0">
                <a:latin typeface="Arial Nova Cond" panose="020B0506020202020204" pitchFamily="34" charset="0"/>
              </a:rPr>
              <a:t> is a file system which keeps all files in virtual memory. Everything in </a:t>
            </a:r>
            <a:r>
              <a:rPr lang="en-US" sz="1800" dirty="0" err="1">
                <a:latin typeface="Arial Nova Cond" panose="020B0506020202020204" pitchFamily="34" charset="0"/>
              </a:rPr>
              <a:t>tmpfs</a:t>
            </a:r>
            <a:r>
              <a:rPr lang="en-US" sz="1800" dirty="0">
                <a:latin typeface="Arial Nova Cond" panose="020B0506020202020204" pitchFamily="34" charset="0"/>
              </a:rPr>
              <a:t> is temporary in the sense that no files will be created on your hard drive.)</a:t>
            </a:r>
          </a:p>
          <a:p>
            <a:pPr lvl="1">
              <a:spcBef>
                <a:spcPts val="600"/>
              </a:spcBef>
              <a:buFont typeface="Wingdings" panose="05000000000000000000" pitchFamily="2" charset="2"/>
              <a:buChar char="§"/>
            </a:pPr>
            <a:r>
              <a:rPr lang="en-US" sz="1800" dirty="0">
                <a:latin typeface="Arial Nova Cond" panose="020B0506020202020204" pitchFamily="34" charset="0"/>
              </a:rPr>
              <a:t>A per-secret size limit of 1MB exists</a:t>
            </a:r>
          </a:p>
          <a:p>
            <a:pPr lvl="1">
              <a:spcBef>
                <a:spcPts val="600"/>
              </a:spcBef>
              <a:buFont typeface="Wingdings" panose="05000000000000000000" pitchFamily="2" charset="2"/>
              <a:buChar char="§"/>
            </a:pPr>
            <a:r>
              <a:rPr lang="en-US" sz="1800" dirty="0">
                <a:latin typeface="Arial Nova Cond" panose="020B0506020202020204" pitchFamily="34" charset="0"/>
              </a:rPr>
              <a:t>The API server stores secrets as plaintext in etcd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2739" y="3233036"/>
            <a:ext cx="1723052" cy="1815509"/>
          </a:xfrm>
          <a:prstGeom prst="rect">
            <a:avLst/>
          </a:prstGeom>
        </p:spPr>
      </p:pic>
      <p:sp>
        <p:nvSpPr>
          <p:cNvPr id="3" name="Slide Number Placeholder 2">
            <a:extLst>
              <a:ext uri="{FF2B5EF4-FFF2-40B4-BE49-F238E27FC236}">
                <a16:creationId xmlns:a16="http://schemas.microsoft.com/office/drawing/2014/main" id="{C3453188-FB76-4AE3-B795-7F12B21B9864}"/>
              </a:ext>
            </a:extLst>
          </p:cNvPr>
          <p:cNvSpPr>
            <a:spLocks noGrp="1"/>
          </p:cNvSpPr>
          <p:nvPr>
            <p:ph type="sldNum" sz="quarter" idx="12"/>
          </p:nvPr>
        </p:nvSpPr>
        <p:spPr/>
        <p:txBody>
          <a:bodyPr/>
          <a:lstStyle/>
          <a:p>
            <a:fld id="{C60C2248-B95D-984B-A0F4-42B9A4652AA7}" type="slidenum">
              <a:rPr lang="en-US" smtClean="0"/>
              <a:pPr/>
              <a:t>129</a:t>
            </a:fld>
            <a:endParaRPr lang="en-US" dirty="0"/>
          </a:p>
        </p:txBody>
      </p:sp>
    </p:spTree>
    <p:extLst>
      <p:ext uri="{BB962C8B-B14F-4D97-AF65-F5344CB8AC3E}">
        <p14:creationId xmlns:p14="http://schemas.microsoft.com/office/powerpoint/2010/main" val="341989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13</a:t>
            </a:fld>
            <a:endParaRPr lang="en-US" dirty="0"/>
          </a:p>
        </p:txBody>
      </p:sp>
      <p:pic>
        <p:nvPicPr>
          <p:cNvPr id="8" name="Picture 7">
            <a:extLst>
              <a:ext uri="{FF2B5EF4-FFF2-40B4-BE49-F238E27FC236}">
                <a16:creationId xmlns:a16="http://schemas.microsoft.com/office/drawing/2014/main" id="{56133DC3-2929-444C-9B71-2008140C76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55" y="708651"/>
            <a:ext cx="8045962" cy="3912138"/>
          </a:xfrm>
          <a:prstGeom prst="rect">
            <a:avLst/>
          </a:prstGeom>
        </p:spPr>
      </p:pic>
      <p:sp>
        <p:nvSpPr>
          <p:cNvPr id="9" name="Title 1">
            <a:extLst>
              <a:ext uri="{FF2B5EF4-FFF2-40B4-BE49-F238E27FC236}">
                <a16:creationId xmlns:a16="http://schemas.microsoft.com/office/drawing/2014/main" id="{37210B14-72C5-464D-990D-969D24E4802A}"/>
              </a:ext>
            </a:extLst>
          </p:cNvPr>
          <p:cNvSpPr>
            <a:spLocks noGrp="1"/>
          </p:cNvSpPr>
          <p:nvPr>
            <p:ph type="title"/>
          </p:nvPr>
        </p:nvSpPr>
        <p:spPr>
          <a:xfrm>
            <a:off x="253175" y="197405"/>
            <a:ext cx="8361170" cy="782638"/>
          </a:xfrm>
        </p:spPr>
        <p:txBody>
          <a:bodyPr/>
          <a:lstStyle/>
          <a:p>
            <a:r>
              <a:rPr lang="en-US" dirty="0"/>
              <a:t>Kubernetes Architecture Diagram</a:t>
            </a:r>
          </a:p>
        </p:txBody>
      </p:sp>
    </p:spTree>
    <p:extLst>
      <p:ext uri="{BB962C8B-B14F-4D97-AF65-F5344CB8AC3E}">
        <p14:creationId xmlns:p14="http://schemas.microsoft.com/office/powerpoint/2010/main" val="3970683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26724" y="492568"/>
            <a:ext cx="8712484" cy="44378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750"/>
              </a:spcBef>
              <a:buNone/>
            </a:pPr>
            <a:r>
              <a:rPr lang="en-US" sz="1800" b="1" dirty="0">
                <a:latin typeface="Arial Nova Cond" panose="020B0506020202020204" pitchFamily="34" charset="0"/>
              </a:rPr>
              <a:t>Secrets can be created:</a:t>
            </a:r>
          </a:p>
          <a:p>
            <a:pPr lvl="1"/>
            <a:r>
              <a:rPr lang="en-US" sz="1800" dirty="0">
                <a:latin typeface="Arial Nova Cond" panose="020B0506020202020204" pitchFamily="34" charset="0"/>
              </a:rPr>
              <a:t>from a text file </a:t>
            </a:r>
          </a:p>
          <a:p>
            <a:pPr lvl="1"/>
            <a:r>
              <a:rPr lang="en-US" sz="1800" dirty="0">
                <a:latin typeface="Arial Nova Cond" panose="020B0506020202020204" pitchFamily="34" charset="0"/>
              </a:rPr>
              <a:t>from a </a:t>
            </a:r>
            <a:r>
              <a:rPr lang="en-US" sz="1800" dirty="0" err="1">
                <a:latin typeface="Arial Nova Cond" panose="020B0506020202020204" pitchFamily="34" charset="0"/>
              </a:rPr>
              <a:t>Yaml</a:t>
            </a:r>
            <a:r>
              <a:rPr lang="en-US" sz="1800" dirty="0">
                <a:latin typeface="Arial Nova Cond" panose="020B0506020202020204" pitchFamily="34" charset="0"/>
              </a:rPr>
              <a:t> file</a:t>
            </a:r>
          </a:p>
          <a:p>
            <a:pPr marL="0" indent="0">
              <a:buNone/>
            </a:pPr>
            <a:r>
              <a:rPr lang="en-US" sz="1800" b="1" dirty="0">
                <a:latin typeface="Arial Nova Cond" panose="020B0506020202020204" pitchFamily="34" charset="0"/>
              </a:rPr>
              <a:t>Secrets can be accessed in following ways:</a:t>
            </a:r>
          </a:p>
          <a:p>
            <a:pPr lvl="1"/>
            <a:r>
              <a:rPr lang="en-US" sz="1800" dirty="0">
                <a:latin typeface="Arial Nova Cond" panose="020B0506020202020204" pitchFamily="34" charset="0"/>
              </a:rPr>
              <a:t>use secrets as environment variables</a:t>
            </a:r>
          </a:p>
          <a:p>
            <a:pPr lvl="1"/>
            <a:r>
              <a:rPr lang="en-US" sz="1800" dirty="0">
                <a:latin typeface="Arial Nova Cond" panose="020B0506020202020204" pitchFamily="34" charset="0"/>
              </a:rPr>
              <a:t>use secrets as volumes in the pod</a:t>
            </a:r>
          </a:p>
          <a:p>
            <a:pPr marL="0" indent="0">
              <a:buNone/>
            </a:pPr>
            <a:r>
              <a:rPr lang="en-US" sz="1800" b="1" dirty="0">
                <a:latin typeface="Arial Nova Cond" panose="020B0506020202020204" pitchFamily="34" charset="0"/>
              </a:rPr>
              <a:t>Create a secret from a text file or </a:t>
            </a:r>
            <a:r>
              <a:rPr lang="en-US" sz="1800" b="1" dirty="0" err="1">
                <a:latin typeface="Arial Nova Cond" panose="020B0506020202020204" pitchFamily="34" charset="0"/>
              </a:rPr>
              <a:t>dir</a:t>
            </a:r>
            <a:r>
              <a:rPr lang="en-US" sz="1800" b="1" dirty="0">
                <a:latin typeface="Arial Nova Cond" panose="020B0506020202020204" pitchFamily="34" charset="0"/>
              </a:rPr>
              <a:t> (generic type)</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echo "root" &gt; username.txt; echo "password" &gt; password.txt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create secret &lt;type&gt; &lt;</a:t>
            </a:r>
            <a:r>
              <a:rPr lang="en-US" sz="1800" b="1" dirty="0" err="1">
                <a:solidFill>
                  <a:srgbClr val="800000"/>
                </a:solidFill>
                <a:latin typeface="Arial Nova Cond" panose="020B0506020202020204" pitchFamily="34" charset="0"/>
              </a:rPr>
              <a:t>secretname</a:t>
            </a:r>
            <a:r>
              <a:rPr lang="en-US" sz="1800" b="1" dirty="0">
                <a:solidFill>
                  <a:srgbClr val="800000"/>
                </a:solidFill>
                <a:latin typeface="Arial Nova Cond" panose="020B0506020202020204" pitchFamily="34" charset="0"/>
              </a:rPr>
              <a:t>&gt; --from-file=&lt;</a:t>
            </a:r>
            <a:r>
              <a:rPr lang="en-US" sz="1800" b="1" dirty="0" err="1">
                <a:solidFill>
                  <a:srgbClr val="800000"/>
                </a:solidFill>
                <a:latin typeface="Arial Nova Cond" panose="020B0506020202020204" pitchFamily="34" charset="0"/>
              </a:rPr>
              <a:t>filetoread</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create secret generic </a:t>
            </a:r>
            <a:r>
              <a:rPr lang="en-US" sz="1800" b="1" dirty="0" err="1">
                <a:solidFill>
                  <a:srgbClr val="00B050"/>
                </a:solidFill>
                <a:latin typeface="Arial Nova Cond" panose="020B0506020202020204" pitchFamily="34" charset="0"/>
              </a:rPr>
              <a:t>mysecret</a:t>
            </a:r>
            <a:r>
              <a:rPr lang="en-US" sz="1800" b="1" dirty="0">
                <a:solidFill>
                  <a:srgbClr val="00B050"/>
                </a:solidFill>
                <a:latin typeface="Arial Nova Cond" panose="020B0506020202020204" pitchFamily="34" charset="0"/>
              </a:rPr>
              <a:t> --from-file=username.txt --from-file=password.txt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secrets/&lt;</a:t>
            </a:r>
            <a:r>
              <a:rPr lang="en-US" sz="1800" b="1" dirty="0" err="1">
                <a:solidFill>
                  <a:srgbClr val="800000"/>
                </a:solidFill>
                <a:latin typeface="Arial Nova Cond" panose="020B0506020202020204" pitchFamily="34" charset="0"/>
              </a:rPr>
              <a:t>secretname</a:t>
            </a:r>
            <a:r>
              <a:rPr lang="en-US" sz="1800" b="1" dirty="0">
                <a:solidFill>
                  <a:srgbClr val="800000"/>
                </a:solidFill>
                <a:latin typeface="Arial Nova Cond" panose="020B0506020202020204" pitchFamily="34" charset="0"/>
              </a:rPr>
              <a:t>&gt;</a:t>
            </a:r>
          </a:p>
          <a:p>
            <a:pPr marL="0" indent="0">
              <a:buNone/>
            </a:pPr>
            <a:endParaRPr lang="en-US" sz="18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0AEF5112-29BA-4BEE-B5B7-F1762745EA17}"/>
              </a:ext>
            </a:extLst>
          </p:cNvPr>
          <p:cNvSpPr>
            <a:spLocks noGrp="1"/>
          </p:cNvSpPr>
          <p:nvPr>
            <p:ph type="sldNum" sz="quarter" idx="12"/>
          </p:nvPr>
        </p:nvSpPr>
        <p:spPr/>
        <p:txBody>
          <a:bodyPr/>
          <a:lstStyle/>
          <a:p>
            <a:fld id="{C60C2248-B95D-984B-A0F4-42B9A4652AA7}" type="slidenum">
              <a:rPr lang="en-US" smtClean="0"/>
              <a:pPr/>
              <a:t>130</a:t>
            </a:fld>
            <a:endParaRPr lang="en-US" dirty="0"/>
          </a:p>
        </p:txBody>
      </p:sp>
    </p:spTree>
    <p:extLst>
      <p:ext uri="{BB962C8B-B14F-4D97-AF65-F5344CB8AC3E}">
        <p14:creationId xmlns:p14="http://schemas.microsoft.com/office/powerpoint/2010/main" val="971625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0"/>
            <a:ext cx="8503920" cy="63262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Using Secrets through Volumes – Example17: </a:t>
            </a:r>
            <a:r>
              <a:rPr lang="en-US" sz="2400" b="1" dirty="0" err="1"/>
              <a:t>volsecrets.yml</a:t>
            </a:r>
            <a:endParaRPr lang="en-US" sz="2400" b="1" dirty="0"/>
          </a:p>
        </p:txBody>
      </p:sp>
      <p:sp>
        <p:nvSpPr>
          <p:cNvPr id="8" name="Content Placeholder 2"/>
          <p:cNvSpPr txBox="1">
            <a:spLocks/>
          </p:cNvSpPr>
          <p:nvPr/>
        </p:nvSpPr>
        <p:spPr>
          <a:xfrm>
            <a:off x="188639" y="423809"/>
            <a:ext cx="9029789" cy="42970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400" dirty="0">
                <a:latin typeface="Arial Nova Cond" panose="020B0506020202020204" pitchFamily="34" charset="0"/>
              </a:rPr>
              <a:t>apiVersion: v1</a:t>
            </a:r>
          </a:p>
          <a:p>
            <a:pPr marL="0" indent="0">
              <a:lnSpc>
                <a:spcPct val="120000"/>
              </a:lnSpc>
              <a:spcBef>
                <a:spcPts val="0"/>
              </a:spcBef>
              <a:buNone/>
            </a:pPr>
            <a:r>
              <a:rPr lang="en-US" sz="1400" dirty="0">
                <a:latin typeface="Arial Nova Cond" panose="020B0506020202020204" pitchFamily="34" charset="0"/>
              </a:rPr>
              <a:t>kind: Pod</a:t>
            </a:r>
          </a:p>
          <a:p>
            <a:pPr marL="0" indent="0">
              <a:lnSpc>
                <a:spcPct val="120000"/>
              </a:lnSpc>
              <a:spcBef>
                <a:spcPts val="0"/>
              </a:spcBef>
              <a:buNone/>
            </a:pPr>
            <a:r>
              <a:rPr lang="en-US" sz="1400" dirty="0">
                <a:latin typeface="Arial Nova Cond" panose="020B0506020202020204" pitchFamily="34" charset="0"/>
              </a:rPr>
              <a:t>metadata:</a:t>
            </a:r>
          </a:p>
          <a:p>
            <a:pPr marL="0" indent="0">
              <a:lnSpc>
                <a:spcPct val="120000"/>
              </a:lnSpc>
              <a:spcBef>
                <a:spcPts val="0"/>
              </a:spcBef>
              <a:buNone/>
            </a:pPr>
            <a:r>
              <a:rPr lang="en-US" sz="1400" dirty="0">
                <a:latin typeface="Arial Nova Cond" panose="020B0506020202020204" pitchFamily="34" charset="0"/>
              </a:rPr>
              <a:t>  name: myvolsecret</a:t>
            </a:r>
          </a:p>
          <a:p>
            <a:pPr marL="0" indent="0">
              <a:lnSpc>
                <a:spcPct val="120000"/>
              </a:lnSpc>
              <a:spcBef>
                <a:spcPts val="0"/>
              </a:spcBef>
              <a:buNone/>
            </a:pPr>
            <a:r>
              <a:rPr lang="en-US" sz="1400" dirty="0">
                <a:latin typeface="Arial Nova Cond" panose="020B0506020202020204" pitchFamily="34" charset="0"/>
              </a:rPr>
              <a:t>spec:</a:t>
            </a:r>
          </a:p>
          <a:p>
            <a:pPr marL="0" indent="0">
              <a:lnSpc>
                <a:spcPct val="120000"/>
              </a:lnSpc>
              <a:spcBef>
                <a:spcPts val="0"/>
              </a:spcBef>
              <a:buNone/>
            </a:pPr>
            <a:r>
              <a:rPr lang="en-US" sz="1400" dirty="0">
                <a:latin typeface="Arial Nova Cond" panose="020B0506020202020204" pitchFamily="34" charset="0"/>
              </a:rPr>
              <a:t>  containers:</a:t>
            </a:r>
          </a:p>
          <a:p>
            <a:pPr marL="0" indent="0">
              <a:lnSpc>
                <a:spcPct val="120000"/>
              </a:lnSpc>
              <a:spcBef>
                <a:spcPts val="0"/>
              </a:spcBef>
              <a:buNone/>
            </a:pPr>
            <a:r>
              <a:rPr lang="en-US" sz="1400" dirty="0">
                <a:latin typeface="Arial Nova Cond" panose="020B0506020202020204" pitchFamily="34" charset="0"/>
              </a:rPr>
              <a:t>  - name: c1</a:t>
            </a:r>
          </a:p>
          <a:p>
            <a:pPr marL="0" indent="0">
              <a:lnSpc>
                <a:spcPct val="120000"/>
              </a:lnSpc>
              <a:spcBef>
                <a:spcPts val="0"/>
              </a:spcBef>
              <a:buNone/>
            </a:pPr>
            <a:r>
              <a:rPr lang="en-US" sz="1400" dirty="0">
                <a:latin typeface="Arial Nova Cond" panose="020B0506020202020204" pitchFamily="34" charset="0"/>
              </a:rPr>
              <a:t>    image: centos</a:t>
            </a:r>
          </a:p>
          <a:p>
            <a:pPr marL="0" indent="0">
              <a:lnSpc>
                <a:spcPct val="120000"/>
              </a:lnSpc>
              <a:spcBef>
                <a:spcPts val="0"/>
              </a:spcBef>
              <a:buNone/>
            </a:pPr>
            <a:r>
              <a:rPr lang="en-US" sz="1400" dirty="0">
                <a:latin typeface="Arial Nova Cond" panose="020B0506020202020204" pitchFamily="34" charset="0"/>
              </a:rPr>
              <a:t>    command: ["/bin/bash", "-c", "while true; do echo Hello; sleep 5 ; done"]</a:t>
            </a:r>
          </a:p>
          <a:p>
            <a:pPr marL="0" indent="0">
              <a:lnSpc>
                <a:spcPct val="120000"/>
              </a:lnSpc>
              <a:spcBef>
                <a:spcPts val="0"/>
              </a:spcBef>
              <a:buNone/>
            </a:pPr>
            <a:r>
              <a:rPr lang="en-US" sz="1400" dirty="0">
                <a:latin typeface="Arial Nova Cond" panose="020B0506020202020204" pitchFamily="34" charset="0"/>
              </a:rPr>
              <a:t>    </a:t>
            </a:r>
            <a:r>
              <a:rPr lang="en-US" sz="1400" dirty="0" err="1">
                <a:latin typeface="Arial Nova Cond" panose="020B0506020202020204" pitchFamily="34" charset="0"/>
              </a:rPr>
              <a:t>volumeMounts</a:t>
            </a:r>
            <a:r>
              <a:rPr lang="en-US" sz="1400" dirty="0">
                <a:latin typeface="Arial Nova Cond" panose="020B0506020202020204" pitchFamily="34" charset="0"/>
              </a:rPr>
              <a:t>:</a:t>
            </a:r>
          </a:p>
          <a:p>
            <a:pPr marL="0" indent="0">
              <a:lnSpc>
                <a:spcPct val="120000"/>
              </a:lnSpc>
              <a:spcBef>
                <a:spcPts val="0"/>
              </a:spcBef>
              <a:buNone/>
            </a:pPr>
            <a:r>
              <a:rPr lang="en-US" sz="1400" dirty="0">
                <a:latin typeface="Arial Nova Cond" panose="020B0506020202020204" pitchFamily="34" charset="0"/>
              </a:rPr>
              <a:t>      - name: </a:t>
            </a:r>
            <a:r>
              <a:rPr lang="en-US" sz="1400" dirty="0" err="1">
                <a:latin typeface="Arial Nova Cond" panose="020B0506020202020204" pitchFamily="34" charset="0"/>
              </a:rPr>
              <a:t>testsecret</a:t>
            </a:r>
            <a:endParaRPr lang="en-US" sz="1400" dirty="0">
              <a:latin typeface="Arial Nova Cond" panose="020B0506020202020204" pitchFamily="34" charset="0"/>
            </a:endParaRPr>
          </a:p>
          <a:p>
            <a:pPr marL="0" indent="0">
              <a:lnSpc>
                <a:spcPct val="120000"/>
              </a:lnSpc>
              <a:spcBef>
                <a:spcPts val="0"/>
              </a:spcBef>
              <a:buNone/>
            </a:pPr>
            <a:r>
              <a:rPr lang="en-US" sz="1400" dirty="0">
                <a:latin typeface="Arial Nova Cond" panose="020B0506020202020204" pitchFamily="34" charset="0"/>
              </a:rPr>
              <a:t>        </a:t>
            </a:r>
            <a:r>
              <a:rPr lang="en-US" sz="1400" dirty="0" err="1">
                <a:latin typeface="Arial Nova Cond" panose="020B0506020202020204" pitchFamily="34" charset="0"/>
              </a:rPr>
              <a:t>mountPath</a:t>
            </a:r>
            <a:r>
              <a:rPr lang="en-US" sz="1400" dirty="0">
                <a:latin typeface="Arial Nova Cond" panose="020B0506020202020204" pitchFamily="34" charset="0"/>
              </a:rPr>
              <a:t>: "/</a:t>
            </a:r>
            <a:r>
              <a:rPr lang="en-US" sz="1400" dirty="0" err="1">
                <a:latin typeface="Arial Nova Cond" panose="020B0506020202020204" pitchFamily="34" charset="0"/>
              </a:rPr>
              <a:t>tmp</a:t>
            </a:r>
            <a:r>
              <a:rPr lang="en-US" sz="1400" dirty="0">
                <a:latin typeface="Arial Nova Cond" panose="020B0506020202020204" pitchFamily="34" charset="0"/>
              </a:rPr>
              <a:t>/</a:t>
            </a:r>
            <a:r>
              <a:rPr lang="en-US" sz="1400" dirty="0" err="1">
                <a:latin typeface="Arial Nova Cond" panose="020B0506020202020204" pitchFamily="34" charset="0"/>
              </a:rPr>
              <a:t>mysecrets</a:t>
            </a:r>
            <a:r>
              <a:rPr lang="en-US" sz="1400" dirty="0">
                <a:latin typeface="Arial Nova Cond" panose="020B0506020202020204" pitchFamily="34" charset="0"/>
              </a:rPr>
              <a:t>"  	</a:t>
            </a:r>
            <a:r>
              <a:rPr lang="en-US" sz="1400" b="1" dirty="0">
                <a:latin typeface="Arial Nova Cond" panose="020B0506020202020204" pitchFamily="34" charset="0"/>
              </a:rPr>
              <a:t># the secret files will be mounted as Read-only by default here</a:t>
            </a:r>
          </a:p>
          <a:p>
            <a:pPr marL="0" indent="0">
              <a:lnSpc>
                <a:spcPct val="120000"/>
              </a:lnSpc>
              <a:spcBef>
                <a:spcPts val="0"/>
              </a:spcBef>
              <a:buNone/>
            </a:pPr>
            <a:r>
              <a:rPr lang="en-US" sz="1400" dirty="0">
                <a:latin typeface="Arial Nova Cond" panose="020B0506020202020204" pitchFamily="34" charset="0"/>
              </a:rPr>
              <a:t>  volumes:</a:t>
            </a:r>
          </a:p>
          <a:p>
            <a:pPr marL="0" indent="0">
              <a:lnSpc>
                <a:spcPct val="120000"/>
              </a:lnSpc>
              <a:spcBef>
                <a:spcPts val="0"/>
              </a:spcBef>
              <a:buNone/>
            </a:pPr>
            <a:r>
              <a:rPr lang="en-US" sz="1400" dirty="0">
                <a:latin typeface="Arial Nova Cond" panose="020B0506020202020204" pitchFamily="34" charset="0"/>
              </a:rPr>
              <a:t>  - name: </a:t>
            </a:r>
            <a:r>
              <a:rPr lang="en-US" sz="1400" dirty="0" err="1">
                <a:latin typeface="Arial Nova Cond" panose="020B0506020202020204" pitchFamily="34" charset="0"/>
              </a:rPr>
              <a:t>testsecret</a:t>
            </a:r>
            <a:endParaRPr lang="en-US" sz="1400" dirty="0">
              <a:latin typeface="Arial Nova Cond" panose="020B0506020202020204" pitchFamily="34" charset="0"/>
            </a:endParaRPr>
          </a:p>
          <a:p>
            <a:pPr marL="0" indent="0">
              <a:lnSpc>
                <a:spcPct val="120000"/>
              </a:lnSpc>
              <a:spcBef>
                <a:spcPts val="0"/>
              </a:spcBef>
              <a:buNone/>
            </a:pPr>
            <a:r>
              <a:rPr lang="en-US" sz="1400" dirty="0">
                <a:latin typeface="Arial Nova Cond" panose="020B0506020202020204" pitchFamily="34" charset="0"/>
              </a:rPr>
              <a:t>    secret:</a:t>
            </a:r>
          </a:p>
          <a:p>
            <a:pPr marL="0" indent="0">
              <a:lnSpc>
                <a:spcPct val="120000"/>
              </a:lnSpc>
              <a:spcBef>
                <a:spcPts val="0"/>
              </a:spcBef>
              <a:buNone/>
            </a:pPr>
            <a:r>
              <a:rPr lang="en-US" sz="1400" dirty="0">
                <a:latin typeface="Arial Nova Cond" panose="020B0506020202020204" pitchFamily="34" charset="0"/>
              </a:rPr>
              <a:t>       </a:t>
            </a:r>
            <a:r>
              <a:rPr lang="en-US" sz="1400" dirty="0" err="1">
                <a:latin typeface="Arial Nova Cond" panose="020B0506020202020204" pitchFamily="34" charset="0"/>
              </a:rPr>
              <a:t>secretName</a:t>
            </a:r>
            <a:r>
              <a:rPr lang="en-US" sz="1400" dirty="0">
                <a:latin typeface="Arial Nova Cond" panose="020B0506020202020204" pitchFamily="34" charset="0"/>
              </a:rPr>
              <a:t>: &lt;</a:t>
            </a:r>
            <a:r>
              <a:rPr lang="en-US" sz="1400" dirty="0" err="1">
                <a:latin typeface="Arial Nova Cond" panose="020B0506020202020204" pitchFamily="34" charset="0"/>
              </a:rPr>
              <a:t>secretname</a:t>
            </a:r>
            <a:r>
              <a:rPr lang="en-US" sz="1400" dirty="0">
                <a:latin typeface="Arial Nova Cond" panose="020B0506020202020204" pitchFamily="34" charset="0"/>
              </a:rPr>
              <a:t>&gt;   	</a:t>
            </a:r>
            <a:r>
              <a:rPr lang="en-US" sz="1400" b="1" dirty="0">
                <a:latin typeface="Arial Nova Cond" panose="020B0506020202020204" pitchFamily="34" charset="0"/>
              </a:rPr>
              <a:t># this should match the secret name created in the first step</a:t>
            </a:r>
          </a:p>
        </p:txBody>
      </p:sp>
      <p:sp>
        <p:nvSpPr>
          <p:cNvPr id="2" name="Slide Number Placeholder 1">
            <a:extLst>
              <a:ext uri="{FF2B5EF4-FFF2-40B4-BE49-F238E27FC236}">
                <a16:creationId xmlns:a16="http://schemas.microsoft.com/office/drawing/2014/main" id="{1DE26313-AE07-4115-91CA-F66EA1DBC9D8}"/>
              </a:ext>
            </a:extLst>
          </p:cNvPr>
          <p:cNvSpPr>
            <a:spLocks noGrp="1"/>
          </p:cNvSpPr>
          <p:nvPr>
            <p:ph type="sldNum" sz="quarter" idx="12"/>
          </p:nvPr>
        </p:nvSpPr>
        <p:spPr/>
        <p:txBody>
          <a:bodyPr/>
          <a:lstStyle/>
          <a:p>
            <a:fld id="{C60C2248-B95D-984B-A0F4-42B9A4652AA7}" type="slidenum">
              <a:rPr lang="en-US" smtClean="0"/>
              <a:pPr/>
              <a:t>131</a:t>
            </a:fld>
            <a:endParaRPr lang="en-US" dirty="0"/>
          </a:p>
        </p:txBody>
      </p:sp>
    </p:spTree>
    <p:extLst>
      <p:ext uri="{BB962C8B-B14F-4D97-AF65-F5344CB8AC3E}">
        <p14:creationId xmlns:p14="http://schemas.microsoft.com/office/powerpoint/2010/main" val="37706183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850605"/>
            <a:ext cx="9029789" cy="37213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volsecrets.yml</a:t>
            </a:r>
            <a:endParaRPr lang="en-US" sz="1800" b="1" dirty="0">
              <a:solidFill>
                <a:srgbClr val="800000"/>
              </a:solidFill>
              <a:latin typeface="Arial Nova Cond" panose="020B0506020202020204" pitchFamily="34" charset="0"/>
            </a:endParaRPr>
          </a:p>
          <a:p>
            <a:pPr marL="0" indent="0">
              <a:buNone/>
            </a:pPr>
            <a:endParaRPr lang="en-US" sz="1800" dirty="0">
              <a:latin typeface="Arial Nova Cond" panose="020B0506020202020204" pitchFamily="34" charset="0"/>
            </a:endParaRPr>
          </a:p>
          <a:p>
            <a:r>
              <a:rPr lang="en-US" sz="1800" dirty="0">
                <a:latin typeface="Arial Nova Cond" panose="020B0506020202020204" pitchFamily="34" charset="0"/>
              </a:rPr>
              <a:t>Create a container &amp; verify the secrets mounted</a:t>
            </a:r>
          </a:p>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exec myvolsecret -i -t -- /bin/bash</a:t>
            </a:r>
          </a:p>
          <a:p>
            <a:pPr marL="0" indent="0">
              <a:buNone/>
            </a:pPr>
            <a:r>
              <a:rPr lang="en-US" sz="1800" b="1" dirty="0">
                <a:solidFill>
                  <a:srgbClr val="00B050"/>
                </a:solidFill>
                <a:latin typeface="Arial Nova Cond" panose="020B0506020202020204" pitchFamily="34" charset="0"/>
              </a:rPr>
              <a:t> - ls /</a:t>
            </a:r>
            <a:r>
              <a:rPr lang="en-US" sz="1800" b="1" dirty="0" err="1">
                <a:solidFill>
                  <a:srgbClr val="00B050"/>
                </a:solidFill>
                <a:latin typeface="Arial Nova Cond" panose="020B0506020202020204" pitchFamily="34" charset="0"/>
              </a:rPr>
              <a:t>tmp</a:t>
            </a:r>
            <a:r>
              <a:rPr lang="en-US" sz="1800" b="1" dirty="0">
                <a:solidFill>
                  <a:srgbClr val="00B050"/>
                </a:solidFill>
                <a:latin typeface="Arial Nova Cond" panose="020B0506020202020204" pitchFamily="34" charset="0"/>
              </a:rPr>
              <a:t>/secrets (</a:t>
            </a:r>
            <a:r>
              <a:rPr lang="en-US" sz="1800" b="1" dirty="0" err="1">
                <a:solidFill>
                  <a:srgbClr val="00B050"/>
                </a:solidFill>
                <a:latin typeface="Arial Nova Cond" panose="020B0506020202020204" pitchFamily="34" charset="0"/>
              </a:rPr>
              <a:t>readonly</a:t>
            </a:r>
            <a:r>
              <a:rPr lang="en-US" sz="1800" b="1" dirty="0">
                <a:solidFill>
                  <a:srgbClr val="00B050"/>
                </a:solidFill>
                <a:latin typeface="Arial Nova Cond" panose="020B0506020202020204" pitchFamily="34" charset="0"/>
              </a:rPr>
              <a:t>)</a:t>
            </a:r>
          </a:p>
          <a:p>
            <a:pPr marL="0" indent="0">
              <a:buNone/>
            </a:pPr>
            <a:r>
              <a:rPr lang="en-US" sz="1800" b="1" dirty="0">
                <a:solidFill>
                  <a:srgbClr val="00B050"/>
                </a:solidFill>
                <a:latin typeface="Arial Nova Cond" panose="020B0506020202020204" pitchFamily="34" charset="0"/>
              </a:rPr>
              <a:t> - ls -al /</a:t>
            </a:r>
            <a:r>
              <a:rPr lang="en-US" sz="1800" b="1" dirty="0" err="1">
                <a:solidFill>
                  <a:srgbClr val="00B050"/>
                </a:solidFill>
                <a:latin typeface="Arial Nova Cond" panose="020B0506020202020204" pitchFamily="34" charset="0"/>
              </a:rPr>
              <a:t>tmp</a:t>
            </a:r>
            <a:r>
              <a:rPr lang="en-US" sz="1800" b="1" dirty="0">
                <a:solidFill>
                  <a:srgbClr val="00B050"/>
                </a:solidFill>
                <a:latin typeface="Arial Nova Cond" panose="020B0506020202020204" pitchFamily="34" charset="0"/>
              </a:rPr>
              <a:t>/secrets</a:t>
            </a:r>
          </a:p>
        </p:txBody>
      </p:sp>
      <p:sp>
        <p:nvSpPr>
          <p:cNvPr id="2" name="Slide Number Placeholder 1">
            <a:extLst>
              <a:ext uri="{FF2B5EF4-FFF2-40B4-BE49-F238E27FC236}">
                <a16:creationId xmlns:a16="http://schemas.microsoft.com/office/drawing/2014/main" id="{53B225D6-14E5-43A1-9B4C-43C040BE1B49}"/>
              </a:ext>
            </a:extLst>
          </p:cNvPr>
          <p:cNvSpPr>
            <a:spLocks noGrp="1"/>
          </p:cNvSpPr>
          <p:nvPr>
            <p:ph type="sldNum" sz="quarter" idx="12"/>
          </p:nvPr>
        </p:nvSpPr>
        <p:spPr/>
        <p:txBody>
          <a:bodyPr/>
          <a:lstStyle/>
          <a:p>
            <a:fld id="{C60C2248-B95D-984B-A0F4-42B9A4652AA7}" type="slidenum">
              <a:rPr lang="en-US" smtClean="0"/>
              <a:pPr/>
              <a:t>132</a:t>
            </a:fld>
            <a:endParaRPr lang="en-US" dirty="0"/>
          </a:p>
        </p:txBody>
      </p:sp>
    </p:spTree>
    <p:extLst>
      <p:ext uri="{BB962C8B-B14F-4D97-AF65-F5344CB8AC3E}">
        <p14:creationId xmlns:p14="http://schemas.microsoft.com/office/powerpoint/2010/main" val="30771565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58603"/>
            <a:ext cx="8650568" cy="63262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Secrets through Environment Variables – Example18: </a:t>
            </a:r>
            <a:r>
              <a:rPr lang="en-US" sz="2400" b="1" dirty="0" err="1">
                <a:latin typeface="Arial Nova Cond" panose="020B0506020202020204" pitchFamily="34" charset="0"/>
              </a:rPr>
              <a:t>envsecrets.yml</a:t>
            </a:r>
            <a:endParaRPr lang="en-US" sz="2400" b="1" dirty="0">
              <a:latin typeface="Arial Nova Cond" panose="020B0506020202020204" pitchFamily="34" charset="0"/>
            </a:endParaRPr>
          </a:p>
        </p:txBody>
      </p:sp>
      <p:sp>
        <p:nvSpPr>
          <p:cNvPr id="8" name="Content Placeholder 2"/>
          <p:cNvSpPr txBox="1">
            <a:spLocks/>
          </p:cNvSpPr>
          <p:nvPr/>
        </p:nvSpPr>
        <p:spPr>
          <a:xfrm>
            <a:off x="188639" y="552893"/>
            <a:ext cx="9029789" cy="414669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apiVersion: v1</a:t>
            </a:r>
          </a:p>
          <a:p>
            <a:pPr marL="0" indent="0">
              <a:buNone/>
            </a:pPr>
            <a:r>
              <a:rPr lang="en-US" sz="1800" dirty="0"/>
              <a:t>kind: Pod</a:t>
            </a:r>
          </a:p>
          <a:p>
            <a:pPr marL="0" indent="0">
              <a:buNone/>
            </a:pPr>
            <a:r>
              <a:rPr lang="en-US" sz="1800" dirty="0"/>
              <a:t>metadata:</a:t>
            </a:r>
          </a:p>
          <a:p>
            <a:pPr marL="0" indent="0">
              <a:buNone/>
            </a:pPr>
            <a:r>
              <a:rPr lang="en-US" sz="1800" dirty="0"/>
              <a:t>  name: </a:t>
            </a:r>
            <a:r>
              <a:rPr lang="en-US" sz="1800" dirty="0" err="1"/>
              <a:t>myenvsecret</a:t>
            </a:r>
            <a:endParaRPr lang="en-US" sz="1800" dirty="0"/>
          </a:p>
          <a:p>
            <a:pPr marL="0" indent="0">
              <a:buNone/>
            </a:pPr>
            <a:r>
              <a:rPr lang="en-US" sz="1800" dirty="0"/>
              <a:t>spec:</a:t>
            </a:r>
          </a:p>
          <a:p>
            <a:pPr marL="0" indent="0">
              <a:buNone/>
            </a:pPr>
            <a:r>
              <a:rPr lang="en-US" sz="1800" dirty="0"/>
              <a:t>  containers:</a:t>
            </a:r>
          </a:p>
          <a:p>
            <a:pPr marL="0" indent="0">
              <a:buNone/>
            </a:pPr>
            <a:r>
              <a:rPr lang="en-US" sz="1800" dirty="0"/>
              <a:t>  - name: c1</a:t>
            </a:r>
          </a:p>
          <a:p>
            <a:pPr marL="0" indent="0">
              <a:buNone/>
            </a:pPr>
            <a:r>
              <a:rPr lang="en-US" sz="1800" dirty="0"/>
              <a:t>    image: centos</a:t>
            </a:r>
          </a:p>
          <a:p>
            <a:pPr marL="0" indent="0">
              <a:buNone/>
            </a:pPr>
            <a:r>
              <a:rPr lang="en-US" sz="1800" dirty="0"/>
              <a:t>    command: ["/bin/bash", "-c", "while true; do echo Hello; sleep 5 ; done"]</a:t>
            </a:r>
          </a:p>
          <a:p>
            <a:pPr marL="0" indent="0">
              <a:buNone/>
            </a:pPr>
            <a:r>
              <a:rPr lang="en-US" sz="1800" dirty="0"/>
              <a:t>    </a:t>
            </a:r>
            <a:r>
              <a:rPr lang="en-US" sz="1800" dirty="0" err="1"/>
              <a:t>env</a:t>
            </a:r>
            <a:r>
              <a:rPr lang="en-US" sz="1800" dirty="0"/>
              <a:t>:</a:t>
            </a:r>
          </a:p>
          <a:p>
            <a:pPr marL="0" indent="0">
              <a:buNone/>
            </a:pPr>
            <a:r>
              <a:rPr lang="en-US" sz="1800" dirty="0"/>
              <a:t>    - name: MYENVUSER         	</a:t>
            </a:r>
            <a:r>
              <a:rPr lang="en-US" sz="1800" b="1" dirty="0"/>
              <a:t># env name in which value of the key is stored </a:t>
            </a:r>
          </a:p>
          <a:p>
            <a:pPr marL="0" indent="0">
              <a:buNone/>
            </a:pPr>
            <a:r>
              <a:rPr lang="en-US" sz="1800" dirty="0"/>
              <a:t>      </a:t>
            </a:r>
            <a:r>
              <a:rPr lang="en-US" sz="1800" dirty="0" err="1"/>
              <a:t>valueFrom</a:t>
            </a:r>
            <a:r>
              <a:rPr lang="en-US" sz="1800" dirty="0"/>
              <a:t>:</a:t>
            </a:r>
          </a:p>
          <a:p>
            <a:pPr marL="0" indent="0">
              <a:buNone/>
            </a:pPr>
            <a:r>
              <a:rPr lang="en-US" sz="1800" dirty="0"/>
              <a:t>        </a:t>
            </a:r>
            <a:r>
              <a:rPr lang="en-US" sz="1800" dirty="0" err="1"/>
              <a:t>secretKeyRef</a:t>
            </a:r>
            <a:r>
              <a:rPr lang="en-US" sz="1800" dirty="0"/>
              <a:t>:</a:t>
            </a:r>
          </a:p>
          <a:p>
            <a:pPr marL="0" indent="0">
              <a:buNone/>
            </a:pPr>
            <a:r>
              <a:rPr lang="en-US" sz="1800" dirty="0"/>
              <a:t>          name: </a:t>
            </a:r>
            <a:r>
              <a:rPr lang="en-US" sz="1800" dirty="0" err="1"/>
              <a:t>mysecret</a:t>
            </a:r>
            <a:r>
              <a:rPr lang="en-US" sz="1800" dirty="0"/>
              <a:t>       	</a:t>
            </a:r>
            <a:r>
              <a:rPr lang="en-US" sz="1800" b="1" dirty="0"/>
              <a:t># name of the secret created </a:t>
            </a:r>
          </a:p>
          <a:p>
            <a:pPr marL="0" indent="0">
              <a:lnSpc>
                <a:spcPct val="100000"/>
              </a:lnSpc>
              <a:buNone/>
            </a:pPr>
            <a:r>
              <a:rPr lang="en-US" sz="1800" dirty="0"/>
              <a:t>          key: username.txt    	</a:t>
            </a:r>
            <a:r>
              <a:rPr lang="en-US" sz="1800" b="1" dirty="0"/>
              <a:t># name of the key</a:t>
            </a:r>
          </a:p>
        </p:txBody>
      </p:sp>
      <p:sp>
        <p:nvSpPr>
          <p:cNvPr id="2" name="Slide Number Placeholder 1">
            <a:extLst>
              <a:ext uri="{FF2B5EF4-FFF2-40B4-BE49-F238E27FC236}">
                <a16:creationId xmlns:a16="http://schemas.microsoft.com/office/drawing/2014/main" id="{821C1E9D-2D4F-4113-B164-53BFF5A8D759}"/>
              </a:ext>
            </a:extLst>
          </p:cNvPr>
          <p:cNvSpPr>
            <a:spLocks noGrp="1"/>
          </p:cNvSpPr>
          <p:nvPr>
            <p:ph type="sldNum" sz="quarter" idx="12"/>
          </p:nvPr>
        </p:nvSpPr>
        <p:spPr/>
        <p:txBody>
          <a:bodyPr/>
          <a:lstStyle/>
          <a:p>
            <a:fld id="{C60C2248-B95D-984B-A0F4-42B9A4652AA7}" type="slidenum">
              <a:rPr lang="en-US" smtClean="0"/>
              <a:pPr/>
              <a:t>133</a:t>
            </a:fld>
            <a:endParaRPr lang="en-US" dirty="0"/>
          </a:p>
        </p:txBody>
      </p:sp>
    </p:spTree>
    <p:extLst>
      <p:ext uri="{BB962C8B-B14F-4D97-AF65-F5344CB8AC3E}">
        <p14:creationId xmlns:p14="http://schemas.microsoft.com/office/powerpoint/2010/main" val="1264086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0"/>
            <a:ext cx="8650568"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Create secret from a YAML file – Example19: </a:t>
            </a:r>
            <a:r>
              <a:rPr lang="en-US" sz="2400" b="1" dirty="0" err="1">
                <a:latin typeface="Arial Nova Cond" panose="020B0506020202020204" pitchFamily="34" charset="0"/>
              </a:rPr>
              <a:t>yamlsecrets.yml</a:t>
            </a:r>
            <a:endParaRPr lang="en-US" sz="2400" b="1" dirty="0">
              <a:latin typeface="Arial Nova Cond" panose="020B0506020202020204" pitchFamily="34" charset="0"/>
            </a:endParaRPr>
          </a:p>
        </p:txBody>
      </p:sp>
      <p:sp>
        <p:nvSpPr>
          <p:cNvPr id="8" name="Content Placeholder 2"/>
          <p:cNvSpPr txBox="1">
            <a:spLocks/>
          </p:cNvSpPr>
          <p:nvPr/>
        </p:nvSpPr>
        <p:spPr>
          <a:xfrm>
            <a:off x="188640" y="518919"/>
            <a:ext cx="9029789" cy="4105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kind: Secret            	</a:t>
            </a:r>
            <a:r>
              <a:rPr lang="en-US" sz="1800" b="1" dirty="0">
                <a:latin typeface="Arial Nova Cond" panose="020B0506020202020204" pitchFamily="34" charset="0"/>
              </a:rPr>
              <a:t># this defines to create a secret object</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a:t>
            </a:r>
            <a:r>
              <a:rPr lang="en-US" sz="1800" dirty="0" err="1">
                <a:latin typeface="Arial Nova Cond" panose="020B0506020202020204" pitchFamily="34" charset="0"/>
              </a:rPr>
              <a:t>myyamlsecret</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type: Opaque</a:t>
            </a:r>
          </a:p>
          <a:p>
            <a:pPr marL="0" indent="0">
              <a:buNone/>
            </a:pPr>
            <a:r>
              <a:rPr lang="en-US" sz="1800" dirty="0">
                <a:latin typeface="Arial Nova Cond" panose="020B0506020202020204" pitchFamily="34" charset="0"/>
              </a:rPr>
              <a:t>data:</a:t>
            </a:r>
          </a:p>
          <a:p>
            <a:pPr marL="0" indent="0">
              <a:buNone/>
            </a:pPr>
            <a:r>
              <a:rPr lang="en-US" sz="1800" dirty="0">
                <a:latin typeface="Arial Nova Cond" panose="020B0506020202020204" pitchFamily="34" charset="0"/>
              </a:rPr>
              <a:t>   &lt;</a:t>
            </a:r>
            <a:r>
              <a:rPr lang="en-US" sz="1800" dirty="0" err="1">
                <a:latin typeface="Arial Nova Cond" panose="020B0506020202020204" pitchFamily="34" charset="0"/>
              </a:rPr>
              <a:t>keyname</a:t>
            </a:r>
            <a:r>
              <a:rPr lang="en-US" sz="1800" dirty="0">
                <a:latin typeface="Arial Nova Cond" panose="020B0506020202020204" pitchFamily="34" charset="0"/>
              </a:rPr>
              <a:t>&gt;: &lt;value&gt;   	</a:t>
            </a:r>
            <a:r>
              <a:rPr lang="en-US" sz="1800" b="1" dirty="0">
                <a:latin typeface="Arial Nova Cond" panose="020B0506020202020204" pitchFamily="34" charset="0"/>
              </a:rPr>
              <a:t># value must be in  'base64 data‘</a:t>
            </a:r>
          </a:p>
          <a:p>
            <a:pPr marL="0" indent="0">
              <a:buNone/>
            </a:pPr>
            <a:r>
              <a:rPr lang="en-US" sz="1800" b="1" dirty="0">
                <a:solidFill>
                  <a:srgbClr val="0070C0"/>
                </a:solidFill>
                <a:latin typeface="Arial Nova Cond" panose="020B0506020202020204" pitchFamily="34" charset="0"/>
              </a:rPr>
              <a:t>#  myname: </a:t>
            </a:r>
            <a:r>
              <a:rPr lang="en-US" sz="1800" b="1" dirty="0" err="1">
                <a:solidFill>
                  <a:srgbClr val="0070C0"/>
                </a:solidFill>
                <a:latin typeface="Arial Nova Cond" panose="020B0506020202020204" pitchFamily="34" charset="0"/>
              </a:rPr>
              <a:t>YWRhbQo</a:t>
            </a:r>
            <a:r>
              <a:rPr lang="en-US" sz="1800" b="1" dirty="0">
                <a:solidFill>
                  <a:srgbClr val="0070C0"/>
                </a:solidFill>
                <a:latin typeface="Arial Nova Cond" panose="020B0506020202020204" pitchFamily="34" charset="0"/>
              </a:rPr>
              <a:t>= </a:t>
            </a:r>
          </a:p>
          <a:p>
            <a:pPr marL="0" indent="0">
              <a:buNone/>
            </a:pPr>
            <a:r>
              <a:rPr lang="en-US" sz="1800" b="1" dirty="0">
                <a:latin typeface="Arial Nova Cond" panose="020B0506020202020204" pitchFamily="34" charset="0"/>
              </a:rPr>
              <a:t>$ </a:t>
            </a:r>
            <a:r>
              <a:rPr lang="en-US" sz="1800" b="1" dirty="0">
                <a:solidFill>
                  <a:srgbClr val="00B050"/>
                </a:solidFill>
                <a:latin typeface="Arial Nova Cond" panose="020B0506020202020204" pitchFamily="34" charset="0"/>
              </a:rPr>
              <a:t>echo Adam | base64</a:t>
            </a:r>
          </a:p>
          <a:p>
            <a:pPr marL="0" indent="0">
              <a:buNone/>
            </a:pPr>
            <a:r>
              <a:rPr lang="en-US" sz="1800" b="1" dirty="0">
                <a:latin typeface="Arial Nova Cond" panose="020B0506020202020204" pitchFamily="34" charset="0"/>
              </a:rPr>
              <a:t>$ </a:t>
            </a:r>
            <a:r>
              <a:rPr lang="en-US" sz="1800" b="1" dirty="0">
                <a:solidFill>
                  <a:srgbClr val="00B050"/>
                </a:solidFill>
                <a:latin typeface="Arial Nova Cond" panose="020B0506020202020204" pitchFamily="34" charset="0"/>
              </a:rPr>
              <a:t>kubectl apply -f </a:t>
            </a:r>
            <a:r>
              <a:rPr lang="en-US" sz="1800" b="1" dirty="0" err="1">
                <a:solidFill>
                  <a:srgbClr val="00B050"/>
                </a:solidFill>
                <a:latin typeface="Arial Nova Cond" panose="020B0506020202020204" pitchFamily="34" charset="0"/>
              </a:rPr>
              <a:t>yamlsecrets.yml</a:t>
            </a:r>
            <a:endParaRPr lang="en-US" sz="1800" b="1" dirty="0">
              <a:solidFill>
                <a:srgbClr val="00B050"/>
              </a:solidFill>
              <a:latin typeface="Arial Nova Cond" panose="020B0506020202020204" pitchFamily="34" charset="0"/>
            </a:endParaRPr>
          </a:p>
          <a:p>
            <a:pPr marL="0" indent="0">
              <a:buNone/>
            </a:pPr>
            <a:r>
              <a:rPr lang="en-US" sz="1800" b="1" dirty="0">
                <a:latin typeface="Arial Nova Cond" panose="020B0506020202020204" pitchFamily="34" charset="0"/>
              </a:rPr>
              <a:t>$ </a:t>
            </a:r>
            <a:r>
              <a:rPr lang="en-US" sz="1800" b="1" dirty="0">
                <a:solidFill>
                  <a:srgbClr val="00B050"/>
                </a:solidFill>
                <a:latin typeface="Arial Nova Cond" panose="020B0506020202020204" pitchFamily="34" charset="0"/>
              </a:rPr>
              <a:t>kubectl describe secrets/</a:t>
            </a:r>
            <a:r>
              <a:rPr lang="en-US" sz="1800" b="1" dirty="0" err="1">
                <a:solidFill>
                  <a:srgbClr val="00B050"/>
                </a:solidFill>
                <a:latin typeface="Arial Nova Cond" panose="020B0506020202020204" pitchFamily="34" charset="0"/>
              </a:rPr>
              <a:t>myyamlsecret</a:t>
            </a:r>
            <a:endParaRPr lang="en-US" sz="1800" b="1" dirty="0">
              <a:solidFill>
                <a:srgbClr val="00B05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2F6F9C91-6300-4763-BF98-8396BA48DF39}"/>
              </a:ext>
            </a:extLst>
          </p:cNvPr>
          <p:cNvSpPr>
            <a:spLocks noGrp="1"/>
          </p:cNvSpPr>
          <p:nvPr>
            <p:ph type="sldNum" sz="quarter" idx="12"/>
          </p:nvPr>
        </p:nvSpPr>
        <p:spPr/>
        <p:txBody>
          <a:bodyPr/>
          <a:lstStyle/>
          <a:p>
            <a:fld id="{C60C2248-B95D-984B-A0F4-42B9A4652AA7}" type="slidenum">
              <a:rPr lang="en-US" smtClean="0"/>
              <a:pPr/>
              <a:t>134</a:t>
            </a:fld>
            <a:endParaRPr lang="en-US" dirty="0"/>
          </a:p>
        </p:txBody>
      </p:sp>
    </p:spTree>
    <p:extLst>
      <p:ext uri="{BB962C8B-B14F-4D97-AF65-F5344CB8AC3E}">
        <p14:creationId xmlns:p14="http://schemas.microsoft.com/office/powerpoint/2010/main" val="25659372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127702"/>
            <a:ext cx="8756579" cy="63262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Accessing the secret using env variable– Example20: </a:t>
            </a:r>
            <a:r>
              <a:rPr lang="en-US" sz="2400" b="1" dirty="0" err="1">
                <a:latin typeface="Arial Nova Cond" panose="020B0506020202020204" pitchFamily="34" charset="0"/>
              </a:rPr>
              <a:t>yamlenvsecrets.yml</a:t>
            </a:r>
            <a:endParaRPr lang="en-US" sz="2400" b="1" dirty="0">
              <a:latin typeface="Arial Nova Cond" panose="020B0506020202020204" pitchFamily="34" charset="0"/>
            </a:endParaRPr>
          </a:p>
        </p:txBody>
      </p:sp>
      <p:sp>
        <p:nvSpPr>
          <p:cNvPr id="8" name="Content Placeholder 2"/>
          <p:cNvSpPr txBox="1">
            <a:spLocks/>
          </p:cNvSpPr>
          <p:nvPr/>
        </p:nvSpPr>
        <p:spPr>
          <a:xfrm>
            <a:off x="188639" y="632625"/>
            <a:ext cx="9029789" cy="405633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a:t>
            </a:r>
            <a:r>
              <a:rPr lang="en-US" sz="1800" dirty="0" err="1">
                <a:latin typeface="Arial Nova Cond" panose="020B0506020202020204" pitchFamily="34" charset="0"/>
              </a:rPr>
              <a:t>yamlenvsecret</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c1</a:t>
            </a:r>
          </a:p>
          <a:p>
            <a:pPr marL="0" indent="0">
              <a:buNone/>
            </a:pPr>
            <a:r>
              <a:rPr lang="en-US" sz="1800" dirty="0">
                <a:latin typeface="Arial Nova Cond" panose="020B0506020202020204" pitchFamily="34" charset="0"/>
              </a:rPr>
              <a:t>    image: centos</a:t>
            </a: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env</a:t>
            </a:r>
            <a:r>
              <a:rPr lang="en-US" sz="1800" dirty="0">
                <a:latin typeface="Arial Nova Cond" panose="020B0506020202020204" pitchFamily="34" charset="0"/>
              </a:rPr>
              <a:t>:</a:t>
            </a:r>
          </a:p>
          <a:p>
            <a:pPr marL="0" indent="0">
              <a:buNone/>
            </a:pPr>
            <a:r>
              <a:rPr lang="en-US" sz="1800" dirty="0">
                <a:latin typeface="Arial Nova Cond" panose="020B0506020202020204" pitchFamily="34" charset="0"/>
              </a:rPr>
              <a:t>    - name: MYENVUSER         	</a:t>
            </a:r>
            <a:r>
              <a:rPr lang="en-US" sz="1800" b="1" dirty="0">
                <a:latin typeface="Arial Nova Cond" panose="020B0506020202020204" pitchFamily="34" charset="0"/>
              </a:rPr>
              <a:t># env name in which value of the key is stored </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valueFrom</a:t>
            </a:r>
            <a:r>
              <a:rPr lang="en-US" sz="1800" dirty="0">
                <a:latin typeface="Arial Nova Cond" panose="020B0506020202020204" pitchFamily="34" charset="0"/>
              </a:rPr>
              <a:t>:</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secretKeyRef</a:t>
            </a:r>
            <a:r>
              <a:rPr lang="en-US" sz="1800" dirty="0">
                <a:latin typeface="Arial Nova Cond" panose="020B0506020202020204" pitchFamily="34" charset="0"/>
              </a:rPr>
              <a:t>:</a:t>
            </a:r>
          </a:p>
          <a:p>
            <a:pPr marL="0" indent="0">
              <a:buNone/>
            </a:pPr>
            <a:r>
              <a:rPr lang="en-US" sz="1800" dirty="0">
                <a:latin typeface="Arial Nova Cond" panose="020B0506020202020204" pitchFamily="34" charset="0"/>
              </a:rPr>
              <a:t>          name: </a:t>
            </a:r>
            <a:r>
              <a:rPr lang="en-US" sz="1800" dirty="0" err="1">
                <a:latin typeface="Arial Nova Cond" panose="020B0506020202020204" pitchFamily="34" charset="0"/>
              </a:rPr>
              <a:t>myyamlsecret</a:t>
            </a:r>
            <a:r>
              <a:rPr lang="en-US" sz="1800" dirty="0">
                <a:latin typeface="Arial Nova Cond" panose="020B0506020202020204" pitchFamily="34" charset="0"/>
              </a:rPr>
              <a:t>       	</a:t>
            </a:r>
            <a:r>
              <a:rPr lang="en-US" sz="1800" b="1" dirty="0">
                <a:latin typeface="Arial Nova Cond" panose="020B0506020202020204" pitchFamily="34" charset="0"/>
              </a:rPr>
              <a:t># name of the secret created </a:t>
            </a:r>
          </a:p>
          <a:p>
            <a:pPr marL="0" indent="0">
              <a:buNone/>
            </a:pPr>
            <a:r>
              <a:rPr lang="en-US" sz="1800" dirty="0">
                <a:latin typeface="Arial Nova Cond" panose="020B0506020202020204" pitchFamily="34" charset="0"/>
              </a:rPr>
              <a:t>          key: myname            </a:t>
            </a:r>
            <a:r>
              <a:rPr lang="en-US" sz="1650" b="1" dirty="0">
                <a:latin typeface="Arial Nova Cond" panose="020B0506020202020204" pitchFamily="34" charset="0"/>
              </a:rPr>
              <a:t>       </a:t>
            </a:r>
            <a:r>
              <a:rPr lang="en-US" sz="1800" dirty="0">
                <a:latin typeface="Arial Nova Cond" panose="020B0506020202020204" pitchFamily="34" charset="0"/>
              </a:rPr>
              <a:t>  	</a:t>
            </a:r>
            <a:r>
              <a:rPr lang="en-US" sz="1800" b="1" dirty="0">
                <a:latin typeface="Arial Nova Cond" panose="020B0506020202020204" pitchFamily="34" charset="0"/>
              </a:rPr>
              <a:t># name of the key</a:t>
            </a:r>
          </a:p>
        </p:txBody>
      </p:sp>
      <p:sp>
        <p:nvSpPr>
          <p:cNvPr id="2" name="Slide Number Placeholder 1">
            <a:extLst>
              <a:ext uri="{FF2B5EF4-FFF2-40B4-BE49-F238E27FC236}">
                <a16:creationId xmlns:a16="http://schemas.microsoft.com/office/drawing/2014/main" id="{C30A3338-BD2D-4905-B483-E4ABD97C862A}"/>
              </a:ext>
            </a:extLst>
          </p:cNvPr>
          <p:cNvSpPr>
            <a:spLocks noGrp="1"/>
          </p:cNvSpPr>
          <p:nvPr>
            <p:ph type="sldNum" sz="quarter" idx="12"/>
          </p:nvPr>
        </p:nvSpPr>
        <p:spPr/>
        <p:txBody>
          <a:bodyPr/>
          <a:lstStyle/>
          <a:p>
            <a:fld id="{C60C2248-B95D-984B-A0F4-42B9A4652AA7}" type="slidenum">
              <a:rPr lang="en-US" smtClean="0"/>
              <a:pPr/>
              <a:t>135</a:t>
            </a:fld>
            <a:endParaRPr lang="en-US" dirty="0"/>
          </a:p>
        </p:txBody>
      </p:sp>
    </p:spTree>
    <p:extLst>
      <p:ext uri="{BB962C8B-B14F-4D97-AF65-F5344CB8AC3E}">
        <p14:creationId xmlns:p14="http://schemas.microsoft.com/office/powerpoint/2010/main" val="40006070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637952"/>
            <a:ext cx="9029789" cy="39446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yamlenvsecrets.yml</a:t>
            </a: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exec </a:t>
            </a:r>
            <a:r>
              <a:rPr lang="en-US" sz="1800" b="1" dirty="0" err="1">
                <a:solidFill>
                  <a:srgbClr val="800000"/>
                </a:solidFill>
                <a:latin typeface="Arial Nova Cond" panose="020B0506020202020204" pitchFamily="34" charset="0"/>
              </a:rPr>
              <a:t>yamlenvsecret</a:t>
            </a:r>
            <a:r>
              <a:rPr lang="en-US" sz="1800" b="1" dirty="0">
                <a:solidFill>
                  <a:srgbClr val="800000"/>
                </a:solidFill>
                <a:latin typeface="Arial Nova Cond" panose="020B0506020202020204" pitchFamily="34" charset="0"/>
              </a:rPr>
              <a:t> -it -- /bin/bash</a:t>
            </a:r>
          </a:p>
          <a:p>
            <a:pPr marL="0" indent="0">
              <a:buNone/>
            </a:pPr>
            <a:r>
              <a:rPr lang="en-US" sz="1800" b="1" dirty="0">
                <a:solidFill>
                  <a:srgbClr val="00B050"/>
                </a:solidFill>
                <a:latin typeface="Arial Nova Cond" panose="020B0506020202020204" pitchFamily="34" charset="0"/>
              </a:rPr>
              <a:t>  - env |grep MYENVUSER</a:t>
            </a:r>
          </a:p>
        </p:txBody>
      </p:sp>
      <p:sp>
        <p:nvSpPr>
          <p:cNvPr id="2" name="Slide Number Placeholder 1">
            <a:extLst>
              <a:ext uri="{FF2B5EF4-FFF2-40B4-BE49-F238E27FC236}">
                <a16:creationId xmlns:a16="http://schemas.microsoft.com/office/drawing/2014/main" id="{F663A896-0FA7-403F-BA23-95B3756AAFE5}"/>
              </a:ext>
            </a:extLst>
          </p:cNvPr>
          <p:cNvSpPr>
            <a:spLocks noGrp="1"/>
          </p:cNvSpPr>
          <p:nvPr>
            <p:ph type="sldNum" sz="quarter" idx="12"/>
          </p:nvPr>
        </p:nvSpPr>
        <p:spPr/>
        <p:txBody>
          <a:bodyPr/>
          <a:lstStyle/>
          <a:p>
            <a:fld id="{C60C2248-B95D-984B-A0F4-42B9A4652AA7}" type="slidenum">
              <a:rPr lang="en-US" smtClean="0"/>
              <a:pPr/>
              <a:t>136</a:t>
            </a:fld>
            <a:endParaRPr lang="en-US" dirty="0"/>
          </a:p>
        </p:txBody>
      </p:sp>
    </p:spTree>
    <p:extLst>
      <p:ext uri="{BB962C8B-B14F-4D97-AF65-F5344CB8AC3E}">
        <p14:creationId xmlns:p14="http://schemas.microsoft.com/office/powerpoint/2010/main" val="303845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08610"/>
            <a:ext cx="2081440" cy="14939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1902123"/>
            <a:ext cx="2081440" cy="149392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463290"/>
            <a:ext cx="2081440" cy="1493925"/>
          </a:xfrm>
          <a:prstGeom prst="rect">
            <a:avLst/>
          </a:prstGeom>
        </p:spPr>
      </p:pic>
      <p:sp>
        <p:nvSpPr>
          <p:cNvPr id="11" name="Oval 10"/>
          <p:cNvSpPr/>
          <p:nvPr/>
        </p:nvSpPr>
        <p:spPr>
          <a:xfrm>
            <a:off x="2456113" y="2392841"/>
            <a:ext cx="457200" cy="445770"/>
          </a:xfrm>
          <a:prstGeom prst="ellipse">
            <a:avLst/>
          </a:prstGeom>
          <a:solidFill>
            <a:srgbClr val="BA4612"/>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2" name="Oval 11"/>
          <p:cNvSpPr/>
          <p:nvPr/>
        </p:nvSpPr>
        <p:spPr>
          <a:xfrm>
            <a:off x="290155" y="1760952"/>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3" name="TextBox 12"/>
          <p:cNvSpPr txBox="1"/>
          <p:nvPr/>
        </p:nvSpPr>
        <p:spPr>
          <a:xfrm>
            <a:off x="2493815" y="2477226"/>
            <a:ext cx="452717" cy="507831"/>
          </a:xfrm>
          <a:prstGeom prst="rect">
            <a:avLst/>
          </a:prstGeom>
          <a:noFill/>
        </p:spPr>
        <p:txBody>
          <a:bodyPr wrap="square" rtlCol="0">
            <a:spAutoFit/>
          </a:bodyPr>
          <a:lstStyle/>
          <a:p>
            <a:r>
              <a:rPr lang="en-US" sz="1350" b="1" dirty="0">
                <a:solidFill>
                  <a:schemeClr val="bg1"/>
                </a:solidFill>
              </a:rPr>
              <a:t>API</a:t>
            </a:r>
          </a:p>
        </p:txBody>
      </p:sp>
      <p:sp>
        <p:nvSpPr>
          <p:cNvPr id="14" name="TextBox 13"/>
          <p:cNvSpPr txBox="1"/>
          <p:nvPr/>
        </p:nvSpPr>
        <p:spPr>
          <a:xfrm>
            <a:off x="232290" y="1794054"/>
            <a:ext cx="867811" cy="577081"/>
          </a:xfrm>
          <a:prstGeom prst="rect">
            <a:avLst/>
          </a:prstGeom>
          <a:noFill/>
          <a:ln>
            <a:noFill/>
          </a:ln>
        </p:spPr>
        <p:txBody>
          <a:bodyPr wrap="square" rtlCol="0">
            <a:spAutoFit/>
          </a:bodyPr>
          <a:lstStyle/>
          <a:p>
            <a:pPr algn="ctr"/>
            <a:r>
              <a:rPr lang="en-US" sz="1050" b="1" dirty="0"/>
              <a:t>UI</a:t>
            </a:r>
          </a:p>
          <a:p>
            <a:pPr algn="ctr"/>
            <a:r>
              <a:rPr lang="en-US" sz="1050" dirty="0"/>
              <a:t>User</a:t>
            </a:r>
          </a:p>
          <a:p>
            <a:pPr algn="ctr"/>
            <a:r>
              <a:rPr lang="en-US" sz="1050" dirty="0"/>
              <a:t>Interface</a:t>
            </a:r>
          </a:p>
        </p:txBody>
      </p:sp>
      <p:sp>
        <p:nvSpPr>
          <p:cNvPr id="15" name="Oval 14"/>
          <p:cNvSpPr/>
          <p:nvPr/>
        </p:nvSpPr>
        <p:spPr>
          <a:xfrm>
            <a:off x="299646" y="2827313"/>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6" name="TextBox 15"/>
          <p:cNvSpPr txBox="1"/>
          <p:nvPr/>
        </p:nvSpPr>
        <p:spPr>
          <a:xfrm>
            <a:off x="225185" y="2859222"/>
            <a:ext cx="867811" cy="577081"/>
          </a:xfrm>
          <a:prstGeom prst="rect">
            <a:avLst/>
          </a:prstGeom>
          <a:noFill/>
          <a:ln>
            <a:noFill/>
          </a:ln>
        </p:spPr>
        <p:txBody>
          <a:bodyPr wrap="square" rtlCol="0">
            <a:spAutoFit/>
          </a:bodyPr>
          <a:lstStyle/>
          <a:p>
            <a:pPr algn="ctr"/>
            <a:r>
              <a:rPr lang="en-US" sz="1050" b="1" dirty="0"/>
              <a:t>CLI</a:t>
            </a:r>
          </a:p>
          <a:p>
            <a:pPr algn="ctr"/>
            <a:r>
              <a:rPr lang="en-US" sz="1050" dirty="0"/>
              <a:t>Command</a:t>
            </a:r>
          </a:p>
          <a:p>
            <a:pPr algn="ctr"/>
            <a:r>
              <a:rPr lang="en-US" sz="1050" dirty="0"/>
              <a:t>Line</a:t>
            </a:r>
          </a:p>
        </p:txBody>
      </p:sp>
      <p:cxnSp>
        <p:nvCxnSpPr>
          <p:cNvPr id="18" name="Straight Arrow Connector 17"/>
          <p:cNvCxnSpPr/>
          <p:nvPr/>
        </p:nvCxnSpPr>
        <p:spPr>
          <a:xfrm>
            <a:off x="2970106" y="2607676"/>
            <a:ext cx="550615" cy="0"/>
          </a:xfrm>
          <a:prstGeom prst="straightConnector1">
            <a:avLst/>
          </a:prstGeom>
          <a:ln w="38100">
            <a:solidFill>
              <a:srgbClr val="BA461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a:stCxn id="8" idx="1"/>
            <a:endCxn id="10" idx="1"/>
          </p:cNvCxnSpPr>
          <p:nvPr/>
        </p:nvCxnSpPr>
        <p:spPr>
          <a:xfrm rot="10800000" flipV="1">
            <a:off x="6806820" y="1055573"/>
            <a:ext cx="9525" cy="3154680"/>
          </a:xfrm>
          <a:prstGeom prst="bentConnector3">
            <a:avLst>
              <a:gd name="adj1" fmla="val 1800000"/>
            </a:avLst>
          </a:prstGeom>
          <a:ln w="381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endCxn id="9" idx="1"/>
          </p:cNvCxnSpPr>
          <p:nvPr/>
        </p:nvCxnSpPr>
        <p:spPr>
          <a:xfrm>
            <a:off x="6668397" y="2649086"/>
            <a:ext cx="13842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flipH="1">
            <a:off x="6116894" y="2649086"/>
            <a:ext cx="51142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09592" y="2209817"/>
            <a:ext cx="329485" cy="177616"/>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1110084" y="2820633"/>
            <a:ext cx="300676" cy="169723"/>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66"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t>Kubernetes Architecture</a:t>
            </a:r>
          </a:p>
        </p:txBody>
      </p:sp>
      <p:pic>
        <p:nvPicPr>
          <p:cNvPr id="67"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433" y="27564"/>
            <a:ext cx="699887" cy="699887"/>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930536"/>
            <a:ext cx="453917" cy="382085"/>
          </a:xfrm>
          <a:prstGeom prst="rect">
            <a:avLst/>
          </a:prstGeom>
        </p:spPr>
      </p:pic>
      <p:sp>
        <p:nvSpPr>
          <p:cNvPr id="69" name="TextBox 68"/>
          <p:cNvSpPr txBox="1"/>
          <p:nvPr/>
        </p:nvSpPr>
        <p:spPr>
          <a:xfrm>
            <a:off x="5613849" y="678985"/>
            <a:ext cx="1814598" cy="300082"/>
          </a:xfrm>
          <a:prstGeom prst="rect">
            <a:avLst/>
          </a:prstGeom>
          <a:noFill/>
        </p:spPr>
        <p:txBody>
          <a:bodyPr wrap="square" rtlCol="0">
            <a:spAutoFit/>
          </a:bodyPr>
          <a:lstStyle/>
          <a:p>
            <a:r>
              <a:rPr lang="en-US" sz="1350" b="1" dirty="0"/>
              <a:t>Docker Registry</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324" y="2553360"/>
            <a:ext cx="453917" cy="382085"/>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4120473"/>
            <a:ext cx="453917" cy="382085"/>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721" y="1671888"/>
            <a:ext cx="2577614" cy="1954395"/>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0376" y="2829272"/>
            <a:ext cx="453917" cy="382085"/>
          </a:xfrm>
          <a:prstGeom prst="rect">
            <a:avLst/>
          </a:prstGeom>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487" y="633222"/>
            <a:ext cx="455662" cy="45566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395" y="746010"/>
            <a:ext cx="455662" cy="455662"/>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89" y="2252184"/>
            <a:ext cx="455662" cy="455662"/>
          </a:xfrm>
          <a:prstGeom prst="rect">
            <a:avLst/>
          </a:prstGeom>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4597" y="2364972"/>
            <a:ext cx="455662" cy="455662"/>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3410" y="3869634"/>
            <a:ext cx="455662" cy="455662"/>
          </a:xfrm>
          <a:prstGeom prst="rect">
            <a:avLst/>
          </a:prstGeom>
        </p:spPr>
      </p:pic>
      <p:pic>
        <p:nvPicPr>
          <p:cNvPr id="90" name="Picture 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0199" y="2097698"/>
            <a:ext cx="455662" cy="455662"/>
          </a:xfrm>
          <a:prstGeom prst="rect">
            <a:avLst/>
          </a:prstGeom>
        </p:spPr>
      </p:pic>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6410" y="2348051"/>
            <a:ext cx="471893" cy="471893"/>
          </a:xfrm>
          <a:prstGeom prst="rect">
            <a:avLst/>
          </a:prstGeom>
        </p:spPr>
      </p:pic>
      <p:cxnSp>
        <p:nvCxnSpPr>
          <p:cNvPr id="95" name="Straight Arrow Connector 94"/>
          <p:cNvCxnSpPr/>
          <p:nvPr/>
        </p:nvCxnSpPr>
        <p:spPr>
          <a:xfrm>
            <a:off x="1878246" y="2607676"/>
            <a:ext cx="550615" cy="0"/>
          </a:xfrm>
          <a:prstGeom prst="straightConnector1">
            <a:avLst/>
          </a:prstGeom>
          <a:ln w="38100">
            <a:solidFill>
              <a:srgbClr val="52BEE4"/>
            </a:solidFill>
            <a:headEnd type="triangle"/>
            <a:tailEnd type="triangle"/>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7927504C-2162-4B17-9432-46DADFB01DA9}"/>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Tree>
    <p:extLst>
      <p:ext uri="{BB962C8B-B14F-4D97-AF65-F5344CB8AC3E}">
        <p14:creationId xmlns:p14="http://schemas.microsoft.com/office/powerpoint/2010/main" val="23206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42" y="246437"/>
            <a:ext cx="4356458" cy="31051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807" y="1038240"/>
            <a:ext cx="1070948" cy="1070948"/>
          </a:xfrm>
          <a:prstGeom prst="rect">
            <a:avLst/>
          </a:prstGeom>
        </p:spPr>
      </p:pic>
      <p:sp>
        <p:nvSpPr>
          <p:cNvPr id="7" name="TextBox 6"/>
          <p:cNvSpPr txBox="1"/>
          <p:nvPr/>
        </p:nvSpPr>
        <p:spPr>
          <a:xfrm>
            <a:off x="5431094" y="1673344"/>
            <a:ext cx="838661" cy="300082"/>
          </a:xfrm>
          <a:prstGeom prst="rect">
            <a:avLst/>
          </a:prstGeom>
          <a:noFill/>
        </p:spPr>
        <p:txBody>
          <a:bodyPr wrap="square" rtlCol="0">
            <a:spAutoFit/>
          </a:bodyPr>
          <a:lstStyle/>
          <a:p>
            <a:r>
              <a:rPr lang="en-US" sz="1350" b="1" dirty="0"/>
              <a:t>Server</a:t>
            </a:r>
          </a:p>
        </p:txBody>
      </p:sp>
      <p:sp>
        <p:nvSpPr>
          <p:cNvPr id="8" name="Content Placeholder 2"/>
          <p:cNvSpPr txBox="1">
            <a:spLocks/>
          </p:cNvSpPr>
          <p:nvPr/>
        </p:nvSpPr>
        <p:spPr>
          <a:xfrm>
            <a:off x="188640" y="739293"/>
            <a:ext cx="8624519" cy="401357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Nova Cond" panose="020B0506020202020204" pitchFamily="34" charset="0"/>
              </a:rPr>
              <a:t>Master is the brain of the cluster</a:t>
            </a:r>
          </a:p>
          <a:p>
            <a:pPr>
              <a:lnSpc>
                <a:spcPct val="100000"/>
              </a:lnSpc>
            </a:pPr>
            <a:r>
              <a:rPr lang="en-US" sz="1800" dirty="0">
                <a:latin typeface="Arial Nova Cond" panose="020B0506020202020204" pitchFamily="34" charset="0"/>
              </a:rPr>
              <a:t>Master orchestrates the cluster</a:t>
            </a:r>
          </a:p>
          <a:p>
            <a:pPr>
              <a:lnSpc>
                <a:spcPct val="100000"/>
              </a:lnSpc>
            </a:pPr>
            <a:r>
              <a:rPr lang="en-US" sz="1800" dirty="0">
                <a:latin typeface="Arial Nova Cond" panose="020B0506020202020204" pitchFamily="34" charset="0"/>
              </a:rPr>
              <a:t>We will access the master to initiate changes and</a:t>
            </a:r>
          </a:p>
          <a:p>
            <a:pPr marL="0" indent="0">
              <a:lnSpc>
                <a:spcPct val="100000"/>
              </a:lnSpc>
              <a:buNone/>
            </a:pPr>
            <a:r>
              <a:rPr lang="en-US" sz="1800" dirty="0">
                <a:latin typeface="Arial Nova Cond" panose="020B0506020202020204" pitchFamily="34" charset="0"/>
              </a:rPr>
              <a:t>    not the nodes directly</a:t>
            </a:r>
          </a:p>
          <a:p>
            <a:pPr>
              <a:lnSpc>
                <a:spcPct val="100000"/>
              </a:lnSpc>
            </a:pPr>
            <a:r>
              <a:rPr lang="en-US" sz="1800" dirty="0">
                <a:latin typeface="Arial Nova Cond" panose="020B0506020202020204" pitchFamily="34" charset="0"/>
              </a:rPr>
              <a:t>Master consists of these components: </a:t>
            </a:r>
          </a:p>
          <a:p>
            <a:pPr lvl="1">
              <a:lnSpc>
                <a:spcPct val="100000"/>
              </a:lnSpc>
              <a:buFont typeface="Wingdings" panose="05000000000000000000" pitchFamily="2" charset="2"/>
              <a:buChar char="ü"/>
            </a:pPr>
            <a:r>
              <a:rPr lang="en-US" sz="1800" dirty="0">
                <a:latin typeface="Arial Nova Cond" panose="020B0506020202020204" pitchFamily="34" charset="0"/>
              </a:rPr>
              <a:t> </a:t>
            </a:r>
            <a:r>
              <a:rPr lang="en-US" sz="1800" b="1" dirty="0">
                <a:latin typeface="Arial Nova Cond" panose="020B0506020202020204" pitchFamily="34" charset="0"/>
              </a:rPr>
              <a:t>kube-apiserver</a:t>
            </a:r>
          </a:p>
          <a:p>
            <a:pPr lvl="1">
              <a:lnSpc>
                <a:spcPct val="100000"/>
              </a:lnSpc>
              <a:buFont typeface="Wingdings" panose="05000000000000000000" pitchFamily="2" charset="2"/>
              <a:buChar char="ü"/>
            </a:pPr>
            <a:r>
              <a:rPr lang="en-US" sz="1800" b="1" dirty="0">
                <a:latin typeface="Arial Nova Cond" panose="020B0506020202020204" pitchFamily="34" charset="0"/>
              </a:rPr>
              <a:t> kube-scheduler</a:t>
            </a:r>
          </a:p>
          <a:p>
            <a:pPr lvl="1">
              <a:lnSpc>
                <a:spcPct val="100000"/>
              </a:lnSpc>
              <a:buFont typeface="Wingdings" panose="05000000000000000000" pitchFamily="2" charset="2"/>
              <a:buChar char="ü"/>
            </a:pPr>
            <a:r>
              <a:rPr lang="en-US" sz="1800" b="1" dirty="0">
                <a:latin typeface="Arial Nova Cond" panose="020B0506020202020204" pitchFamily="34" charset="0"/>
              </a:rPr>
              <a:t> kube-controller-manager</a:t>
            </a:r>
          </a:p>
          <a:p>
            <a:pPr lvl="1">
              <a:lnSpc>
                <a:spcPct val="100000"/>
              </a:lnSpc>
              <a:buFont typeface="Wingdings" panose="05000000000000000000" pitchFamily="2" charset="2"/>
              <a:buChar char="ü"/>
            </a:pPr>
            <a:r>
              <a:rPr lang="en-US" sz="1800" b="1" dirty="0">
                <a:latin typeface="Arial Nova Cond" panose="020B0506020202020204" pitchFamily="34" charset="0"/>
              </a:rPr>
              <a:t> etcd</a:t>
            </a:r>
          </a:p>
          <a:p>
            <a:pPr>
              <a:lnSpc>
                <a:spcPct val="100000"/>
              </a:lnSpc>
            </a:pPr>
            <a:r>
              <a:rPr lang="en-US" sz="1800" dirty="0">
                <a:latin typeface="Arial Nova Cond" panose="020B0506020202020204" pitchFamily="34" charset="0"/>
              </a:rPr>
              <a:t>All the master components are set up on a single host</a:t>
            </a:r>
          </a:p>
          <a:p>
            <a:pPr>
              <a:lnSpc>
                <a:spcPct val="100000"/>
              </a:lnSpc>
            </a:pPr>
            <a:r>
              <a:rPr lang="en-US" sz="1800" dirty="0">
                <a:latin typeface="Arial Nova Cond" panose="020B0506020202020204" pitchFamily="34" charset="0"/>
              </a:rPr>
              <a:t>Multiple masters are configured for High-Availability</a:t>
            </a:r>
          </a:p>
          <a:p>
            <a:pPr>
              <a:lnSpc>
                <a:spcPct val="100000"/>
              </a:lnSpc>
            </a:pPr>
            <a:r>
              <a:rPr lang="en-US" sz="1800" dirty="0">
                <a:latin typeface="Arial Nova Cond" panose="020B0506020202020204" pitchFamily="34" charset="0"/>
              </a:rPr>
              <a:t>We can communicate to the master node via the </a:t>
            </a:r>
            <a:r>
              <a:rPr lang="en-US" sz="1800" b="1" dirty="0">
                <a:latin typeface="Arial Nova Cond" panose="020B0506020202020204" pitchFamily="34" charset="0"/>
              </a:rPr>
              <a:t>CLI</a:t>
            </a:r>
            <a:r>
              <a:rPr lang="en-US" sz="1800" dirty="0">
                <a:latin typeface="Arial Nova Cond" panose="020B0506020202020204" pitchFamily="34" charset="0"/>
              </a:rPr>
              <a:t>, the </a:t>
            </a:r>
            <a:r>
              <a:rPr lang="en-US" sz="1800" b="1" dirty="0">
                <a:latin typeface="Arial Nova Cond" panose="020B0506020202020204" pitchFamily="34" charset="0"/>
              </a:rPr>
              <a:t>GUI</a:t>
            </a:r>
            <a:r>
              <a:rPr lang="en-US" sz="1800" dirty="0">
                <a:latin typeface="Arial Nova Cond" panose="020B0506020202020204" pitchFamily="34" charset="0"/>
              </a:rPr>
              <a:t> (Dashboard), or via </a:t>
            </a:r>
            <a:r>
              <a:rPr lang="en-US" sz="1800" b="1" dirty="0">
                <a:latin typeface="Arial Nova Cond" panose="020B0506020202020204" pitchFamily="34" charset="0"/>
              </a:rPr>
              <a:t>APIs</a:t>
            </a:r>
          </a:p>
          <a:p>
            <a:pPr>
              <a:lnSpc>
                <a:spcPct val="100000"/>
              </a:lnSpc>
            </a:pPr>
            <a:endParaRPr lang="en-US" sz="1500" dirty="0">
              <a:latin typeface="Arial Nova Cond" panose="020B0506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042" y="1025401"/>
            <a:ext cx="1000169" cy="1000169"/>
          </a:xfrm>
          <a:prstGeom prst="rect">
            <a:avLst/>
          </a:prstGeom>
        </p:spPr>
      </p:pic>
      <p:sp>
        <p:nvSpPr>
          <p:cNvPr id="13" name="TextBox 12"/>
          <p:cNvSpPr txBox="1"/>
          <p:nvPr/>
        </p:nvSpPr>
        <p:spPr>
          <a:xfrm>
            <a:off x="6591532" y="1937503"/>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16" name="Rounded Rectangle 15"/>
          <p:cNvSpPr/>
          <p:nvPr/>
        </p:nvSpPr>
        <p:spPr>
          <a:xfrm>
            <a:off x="5198807" y="2299145"/>
            <a:ext cx="3614352" cy="45511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p:cNvSpPr txBox="1"/>
          <p:nvPr/>
        </p:nvSpPr>
        <p:spPr>
          <a:xfrm>
            <a:off x="6059156" y="2387210"/>
            <a:ext cx="1257388" cy="369332"/>
          </a:xfrm>
          <a:prstGeom prst="rect">
            <a:avLst/>
          </a:prstGeom>
          <a:noFill/>
        </p:spPr>
        <p:txBody>
          <a:bodyPr wrap="square" rtlCol="0">
            <a:spAutoFit/>
          </a:bodyPr>
          <a:lstStyle/>
          <a:p>
            <a:r>
              <a:rPr lang="en-US" b="1" dirty="0" err="1">
                <a:solidFill>
                  <a:schemeClr val="bg2">
                    <a:lumMod val="10000"/>
                  </a:schemeClr>
                </a:solidFill>
                <a:latin typeface="Arial Nova Cond" panose="020B0506020202020204" pitchFamily="34" charset="0"/>
              </a:rPr>
              <a:t>Keystore</a:t>
            </a:r>
            <a:endParaRPr lang="en-US" sz="1350" b="1" dirty="0">
              <a:solidFill>
                <a:schemeClr val="bg2">
                  <a:lumMod val="10000"/>
                </a:schemeClr>
              </a:solidFill>
              <a:latin typeface="Arial Nova Cond" panose="020B0506020202020204"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5073" y="1025401"/>
            <a:ext cx="918086" cy="918086"/>
          </a:xfrm>
          <a:prstGeom prst="rect">
            <a:avLst/>
          </a:prstGeom>
        </p:spPr>
      </p:pic>
      <p:sp>
        <p:nvSpPr>
          <p:cNvPr id="19" name="TextBox 18"/>
          <p:cNvSpPr txBox="1"/>
          <p:nvPr/>
        </p:nvSpPr>
        <p:spPr>
          <a:xfrm>
            <a:off x="7938319" y="1899454"/>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1274" y="2350122"/>
            <a:ext cx="361697" cy="372328"/>
          </a:xfrm>
          <a:prstGeom prst="rect">
            <a:avLst/>
          </a:prstGeom>
        </p:spPr>
      </p:pic>
      <p:sp>
        <p:nvSpPr>
          <p:cNvPr id="20" name="Title 1"/>
          <p:cNvSpPr txBox="1">
            <a:spLocks/>
          </p:cNvSpPr>
          <p:nvPr/>
        </p:nvSpPr>
        <p:spPr>
          <a:xfrm>
            <a:off x="188640" y="121713"/>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Master</a:t>
            </a:r>
          </a:p>
        </p:txBody>
      </p:sp>
      <p:sp>
        <p:nvSpPr>
          <p:cNvPr id="2" name="Slide Number Placeholder 1">
            <a:extLst>
              <a:ext uri="{FF2B5EF4-FFF2-40B4-BE49-F238E27FC236}">
                <a16:creationId xmlns:a16="http://schemas.microsoft.com/office/drawing/2014/main" id="{DFE79A62-118C-4995-86B4-898F815C0A44}"/>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Tree>
    <p:extLst>
      <p:ext uri="{BB962C8B-B14F-4D97-AF65-F5344CB8AC3E}">
        <p14:creationId xmlns:p14="http://schemas.microsoft.com/office/powerpoint/2010/main" val="6162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8146" y="339599"/>
            <a:ext cx="1070949" cy="1070949"/>
          </a:xfrm>
          <a:prstGeom prst="rect">
            <a:avLst/>
          </a:prstGeom>
        </p:spPr>
      </p:pic>
      <p:sp>
        <p:nvSpPr>
          <p:cNvPr id="3" name="TextBox 2"/>
          <p:cNvSpPr txBox="1"/>
          <p:nvPr/>
        </p:nvSpPr>
        <p:spPr>
          <a:xfrm>
            <a:off x="8020434" y="974704"/>
            <a:ext cx="838661" cy="300082"/>
          </a:xfrm>
          <a:prstGeom prst="rect">
            <a:avLst/>
          </a:prstGeom>
          <a:noFill/>
        </p:spPr>
        <p:txBody>
          <a:bodyPr wrap="square" rtlCol="0">
            <a:spAutoFit/>
          </a:bodyPr>
          <a:lstStyle/>
          <a:p>
            <a:r>
              <a:rPr lang="en-US" sz="1350" b="1" dirty="0"/>
              <a:t>Server</a:t>
            </a:r>
          </a:p>
        </p:txBody>
      </p:sp>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latin typeface="Arial Nova Cond" panose="020B0506020202020204" pitchFamily="34" charset="0"/>
              </a:rPr>
              <a:t>kube-apiserver</a:t>
            </a:r>
          </a:p>
          <a:p>
            <a:r>
              <a:rPr lang="en-US" sz="1800" dirty="0">
                <a:latin typeface="Arial Nova Cond" panose="020B0506020202020204" pitchFamily="34" charset="0"/>
              </a:rPr>
              <a:t>Frontend to the cluster</a:t>
            </a:r>
          </a:p>
          <a:p>
            <a:r>
              <a:rPr lang="en-US" sz="1800" dirty="0">
                <a:latin typeface="Arial Nova Cond" panose="020B0506020202020204" pitchFamily="34" charset="0"/>
              </a:rPr>
              <a:t>Our </a:t>
            </a:r>
            <a:r>
              <a:rPr lang="en-US" sz="1800" b="1" dirty="0">
                <a:latin typeface="Arial Nova Cond" panose="020B0506020202020204" pitchFamily="34" charset="0"/>
              </a:rPr>
              <a:t>communication to cluster happens only through apiserver</a:t>
            </a:r>
          </a:p>
          <a:p>
            <a:r>
              <a:rPr lang="en-US" sz="1800" dirty="0">
                <a:latin typeface="Arial Nova Cond" panose="020B0506020202020204" pitchFamily="34" charset="0"/>
              </a:rPr>
              <a:t>Maintains RESTful web services for querying and defining our desired cluster and workload state by consuming the YAML content</a:t>
            </a:r>
          </a:p>
          <a:p>
            <a:endParaRPr lang="en-US" sz="1800" dirty="0">
              <a:latin typeface="Arial Nova Cond" panose="020B0506020202020204" pitchFamily="34" charset="0"/>
            </a:endParaRPr>
          </a:p>
          <a:p>
            <a:pPr marL="0" indent="0">
              <a:buNone/>
            </a:pPr>
            <a:r>
              <a:rPr lang="en-US" sz="2100" b="1" dirty="0">
                <a:latin typeface="Arial Nova Cond" panose="020B0506020202020204" pitchFamily="34" charset="0"/>
              </a:rPr>
              <a:t>etcd</a:t>
            </a:r>
          </a:p>
          <a:p>
            <a:r>
              <a:rPr lang="en-US" sz="1800" dirty="0">
                <a:latin typeface="Arial Nova Cond" panose="020B0506020202020204" pitchFamily="34" charset="0"/>
              </a:rPr>
              <a:t>Acts as the memory for the Brain(master)</a:t>
            </a:r>
          </a:p>
          <a:p>
            <a:r>
              <a:rPr lang="en-US" sz="1800" dirty="0">
                <a:latin typeface="Arial Nova Cond" panose="020B0506020202020204" pitchFamily="34" charset="0"/>
              </a:rPr>
              <a:t>It </a:t>
            </a:r>
            <a:r>
              <a:rPr lang="en-US" sz="1800" b="1" dirty="0">
                <a:latin typeface="Arial Nova Cond" panose="020B0506020202020204" pitchFamily="34" charset="0"/>
              </a:rPr>
              <a:t>stores the configuration information </a:t>
            </a:r>
            <a:r>
              <a:rPr lang="en-US" sz="1800" dirty="0" err="1">
                <a:latin typeface="Arial Nova Cond" panose="020B0506020202020204" pitchFamily="34" charset="0"/>
              </a:rPr>
              <a:t>i.e</a:t>
            </a:r>
            <a:r>
              <a:rPr lang="en-US" sz="1800" dirty="0">
                <a:latin typeface="Arial Nova Cond" panose="020B0506020202020204" pitchFamily="34" charset="0"/>
              </a:rPr>
              <a:t> Cluster state</a:t>
            </a:r>
          </a:p>
          <a:p>
            <a:r>
              <a:rPr lang="en-US" sz="1800" dirty="0">
                <a:latin typeface="Arial Nova Cond" panose="020B0506020202020204" pitchFamily="34" charset="0"/>
              </a:rPr>
              <a:t>It is a high availability key value store that can be distributed among multiple nodes</a:t>
            </a:r>
          </a:p>
          <a:p>
            <a:r>
              <a:rPr lang="en-US" sz="1800" dirty="0">
                <a:latin typeface="Arial Nova Cond" panose="020B0506020202020204" pitchFamily="34" charset="0"/>
              </a:rPr>
              <a:t>It is accessible only by Kubernetes API server</a:t>
            </a:r>
            <a:endParaRPr lang="en-US" sz="1500" dirty="0">
              <a:latin typeface="Arial Nova Cond" panose="020B0506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206" y="2841704"/>
            <a:ext cx="833399" cy="1109494"/>
          </a:xfrm>
          <a:prstGeom prst="rect">
            <a:avLst/>
          </a:prstGeom>
        </p:spPr>
      </p:pic>
      <p:sp>
        <p:nvSpPr>
          <p:cNvPr id="5" name="Slide Number Placeholder 4">
            <a:extLst>
              <a:ext uri="{FF2B5EF4-FFF2-40B4-BE49-F238E27FC236}">
                <a16:creationId xmlns:a16="http://schemas.microsoft.com/office/drawing/2014/main" id="{6190602F-FCAE-4F3A-9523-1AADC61C9DFA}"/>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Tree>
    <p:extLst>
      <p:ext uri="{BB962C8B-B14F-4D97-AF65-F5344CB8AC3E}">
        <p14:creationId xmlns:p14="http://schemas.microsoft.com/office/powerpoint/2010/main" val="708799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-controller-manager</a:t>
            </a:r>
          </a:p>
          <a:p>
            <a:pPr algn="just"/>
            <a:r>
              <a:rPr lang="en-US" sz="1800" b="1" dirty="0">
                <a:latin typeface="Arial Nova Cond" panose="020B0506020202020204" pitchFamily="34" charset="0"/>
              </a:rPr>
              <a:t>Watches over the state of the cluster </a:t>
            </a:r>
            <a:r>
              <a:rPr lang="en-US" sz="1800" dirty="0">
                <a:latin typeface="Arial Nova Cond" panose="020B0506020202020204" pitchFamily="34" charset="0"/>
              </a:rPr>
              <a:t>and their job is to steer the cluster into the desired state at any time</a:t>
            </a:r>
          </a:p>
          <a:p>
            <a:pPr algn="just"/>
            <a:r>
              <a:rPr lang="en-US" sz="1800" dirty="0">
                <a:latin typeface="Arial Nova Cond" panose="020B0506020202020204" pitchFamily="34" charset="0"/>
              </a:rPr>
              <a:t>If actual state is different, scheduler will be invoked to ensure the correct number of containers are running</a:t>
            </a:r>
          </a:p>
          <a:p>
            <a:pPr algn="just"/>
            <a:r>
              <a:rPr lang="en-US" sz="1800" dirty="0">
                <a:latin typeface="Arial Nova Cond" panose="020B0506020202020204" pitchFamily="34" charset="0"/>
              </a:rPr>
              <a:t>Responsible for noticing and responding when nodes go down</a:t>
            </a:r>
          </a:p>
          <a:p>
            <a:pPr algn="just"/>
            <a:r>
              <a:rPr lang="en-US" sz="1800" dirty="0">
                <a:latin typeface="Arial Nova Cond" panose="020B0506020202020204" pitchFamily="34" charset="0"/>
              </a:rPr>
              <a:t>Responsible for maintaining the correct number of Instances specified</a:t>
            </a:r>
          </a:p>
          <a:p>
            <a:pPr algn="just"/>
            <a:r>
              <a:rPr lang="en-US" sz="1800" dirty="0">
                <a:latin typeface="Arial Nova Cond" panose="020B0506020202020204" pitchFamily="34" charset="0"/>
              </a:rPr>
              <a:t>Examples of controllers that ship with Kubernetes today are the replication controller, endpoints controller, namespace controller, and </a:t>
            </a:r>
            <a:r>
              <a:rPr lang="en-US" sz="1800" dirty="0" err="1">
                <a:latin typeface="Arial Nova Cond" panose="020B0506020202020204" pitchFamily="34" charset="0"/>
              </a:rPr>
              <a:t>serviceaccounts</a:t>
            </a:r>
            <a:r>
              <a:rPr lang="en-US" sz="1800" dirty="0">
                <a:latin typeface="Arial Nova Cond" panose="020B0506020202020204" pitchFamily="34" charset="0"/>
              </a:rPr>
              <a:t> controller.</a:t>
            </a:r>
          </a:p>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-scheduler</a:t>
            </a:r>
          </a:p>
          <a:p>
            <a:pPr algn="just"/>
            <a:r>
              <a:rPr lang="en-US" sz="1800" dirty="0">
                <a:latin typeface="Arial Nova Cond" panose="020B0506020202020204" pitchFamily="34" charset="0"/>
              </a:rPr>
              <a:t>Scheduler works with the API server to schedule workloads on the nodes.</a:t>
            </a:r>
          </a:p>
          <a:p>
            <a:pPr algn="just"/>
            <a:r>
              <a:rPr lang="en-US" sz="1800" dirty="0">
                <a:latin typeface="Arial Nova Cond" panose="020B0506020202020204" pitchFamily="34" charset="0"/>
              </a:rPr>
              <a:t>It uses different node for matching the desired state and spreads pods across the nods running in cluster.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945" y="2495590"/>
            <a:ext cx="1000169" cy="10001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4028" y="331840"/>
            <a:ext cx="918086" cy="918086"/>
          </a:xfrm>
          <a:prstGeom prst="rect">
            <a:avLst/>
          </a:prstGeom>
        </p:spPr>
      </p:pic>
      <p:sp>
        <p:nvSpPr>
          <p:cNvPr id="9" name="TextBox 8"/>
          <p:cNvSpPr txBox="1"/>
          <p:nvPr/>
        </p:nvSpPr>
        <p:spPr>
          <a:xfrm>
            <a:off x="7807275" y="1205893"/>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sp>
        <p:nvSpPr>
          <p:cNvPr id="6" name="TextBox 5">
            <a:extLst>
              <a:ext uri="{FF2B5EF4-FFF2-40B4-BE49-F238E27FC236}">
                <a16:creationId xmlns:a16="http://schemas.microsoft.com/office/drawing/2014/main" id="{CB6D939C-7365-4C8C-9B34-0D682C8668DE}"/>
              </a:ext>
            </a:extLst>
          </p:cNvPr>
          <p:cNvSpPr txBox="1"/>
          <p:nvPr/>
        </p:nvSpPr>
        <p:spPr>
          <a:xfrm>
            <a:off x="7807274" y="3487485"/>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2" name="Slide Number Placeholder 1">
            <a:extLst>
              <a:ext uri="{FF2B5EF4-FFF2-40B4-BE49-F238E27FC236}">
                <a16:creationId xmlns:a16="http://schemas.microsoft.com/office/drawing/2014/main" id="{D391FCA0-8B68-420C-BD84-228D4F7ECF90}"/>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Tree>
    <p:extLst>
      <p:ext uri="{BB962C8B-B14F-4D97-AF65-F5344CB8AC3E}">
        <p14:creationId xmlns:p14="http://schemas.microsoft.com/office/powerpoint/2010/main" val="2230146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an API? (Application Programming Interface)</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Arial Nova Cond" panose="020B0506020202020204" pitchFamily="34" charset="0"/>
            </a:endParaRPr>
          </a:p>
          <a:p>
            <a:r>
              <a:rPr lang="en-US" sz="1800" b="1" dirty="0">
                <a:latin typeface="Arial Nova Cond" panose="020B0506020202020204" pitchFamily="34" charset="0"/>
              </a:rPr>
              <a:t>API</a:t>
            </a:r>
            <a:r>
              <a:rPr lang="en-US" sz="1800" dirty="0">
                <a:latin typeface="Arial Nova Cond" panose="020B0506020202020204" pitchFamily="34" charset="0"/>
              </a:rPr>
              <a:t> is a software intermediary that allows two applications to talk to each other. Each time you use an app like Facebook, send an instant message, or check the weather on your phone, you’re using an API</a:t>
            </a:r>
          </a:p>
          <a:p>
            <a:r>
              <a:rPr lang="en-US" sz="1800" b="1" dirty="0">
                <a:latin typeface="Arial Nova Cond" panose="020B0506020202020204" pitchFamily="34" charset="0"/>
              </a:rPr>
              <a:t>RESTful API </a:t>
            </a:r>
            <a:r>
              <a:rPr lang="en-US" sz="1800" dirty="0">
                <a:latin typeface="Arial Nova Cond" panose="020B0506020202020204" pitchFamily="34" charset="0"/>
              </a:rPr>
              <a:t>is a method of allowing communication between a web-based client and server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75" y="2577307"/>
            <a:ext cx="4286250" cy="1500188"/>
          </a:xfrm>
          <a:prstGeom prst="rect">
            <a:avLst/>
          </a:prstGeom>
        </p:spPr>
      </p:pic>
      <p:sp>
        <p:nvSpPr>
          <p:cNvPr id="4" name="Slide Number Placeholder 3">
            <a:extLst>
              <a:ext uri="{FF2B5EF4-FFF2-40B4-BE49-F238E27FC236}">
                <a16:creationId xmlns:a16="http://schemas.microsoft.com/office/drawing/2014/main" id="{33DB1BD8-EC63-431D-956D-D81954DE1C4B}"/>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Tree>
    <p:extLst>
      <p:ext uri="{BB962C8B-B14F-4D97-AF65-F5344CB8AC3E}">
        <p14:creationId xmlns:p14="http://schemas.microsoft.com/office/powerpoint/2010/main" val="127823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533170" cy="646331"/>
          </a:xfrm>
          <a:prstGeom prst="rect">
            <a:avLst/>
          </a:prstGeom>
        </p:spPr>
        <p:txBody>
          <a:bodyPr wrap="square">
            <a:spAutoFit/>
          </a:bodyPr>
          <a:lstStyle/>
          <a:p>
            <a:r>
              <a:rPr lang="en-US" sz="3600" b="1" dirty="0"/>
              <a:t>Kubernetes Nodes</a:t>
            </a:r>
          </a:p>
        </p:txBody>
      </p:sp>
      <p:sp>
        <p:nvSpPr>
          <p:cNvPr id="2" name="Slide Number Placeholder 1">
            <a:extLst>
              <a:ext uri="{FF2B5EF4-FFF2-40B4-BE49-F238E27FC236}">
                <a16:creationId xmlns:a16="http://schemas.microsoft.com/office/drawing/2014/main" id="{87994004-9379-47C1-9900-0FBE871EB12B}"/>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Tree>
    <p:extLst>
      <p:ext uri="{BB962C8B-B14F-4D97-AF65-F5344CB8AC3E}">
        <p14:creationId xmlns:p14="http://schemas.microsoft.com/office/powerpoint/2010/main" val="369200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53689" y="871515"/>
            <a:ext cx="662021" cy="885871"/>
          </a:xfrm>
          <a:prstGeom prst="rect">
            <a:avLst/>
          </a:prstGeom>
        </p:spPr>
      </p:pic>
      <p:pic>
        <p:nvPicPr>
          <p:cNvPr id="3" name="Picture 2"/>
          <p:cNvPicPr>
            <a:picLocks noChangeAspect="1"/>
          </p:cNvPicPr>
          <p:nvPr/>
        </p:nvPicPr>
        <p:blipFill>
          <a:blip r:embed="rId2"/>
          <a:stretch>
            <a:fillRect/>
          </a:stretch>
        </p:blipFill>
        <p:spPr>
          <a:xfrm>
            <a:off x="4278254" y="1959780"/>
            <a:ext cx="662021" cy="885871"/>
          </a:xfrm>
          <a:prstGeom prst="rect">
            <a:avLst/>
          </a:prstGeom>
        </p:spPr>
      </p:pic>
      <p:pic>
        <p:nvPicPr>
          <p:cNvPr id="4" name="Picture 3"/>
          <p:cNvPicPr>
            <a:picLocks noChangeAspect="1"/>
          </p:cNvPicPr>
          <p:nvPr/>
        </p:nvPicPr>
        <p:blipFill>
          <a:blip r:embed="rId2"/>
          <a:stretch>
            <a:fillRect/>
          </a:stretch>
        </p:blipFill>
        <p:spPr>
          <a:xfrm>
            <a:off x="4253689" y="2984456"/>
            <a:ext cx="662021" cy="885871"/>
          </a:xfrm>
          <a:prstGeom prst="rect">
            <a:avLst/>
          </a:prstGeom>
        </p:spPr>
      </p:pic>
      <p:pic>
        <p:nvPicPr>
          <p:cNvPr id="5" name="Picture 4"/>
          <p:cNvPicPr>
            <a:picLocks noChangeAspect="1"/>
          </p:cNvPicPr>
          <p:nvPr/>
        </p:nvPicPr>
        <p:blipFill>
          <a:blip r:embed="rId3"/>
          <a:stretch>
            <a:fillRect/>
          </a:stretch>
        </p:blipFill>
        <p:spPr>
          <a:xfrm>
            <a:off x="7183421" y="1926441"/>
            <a:ext cx="619157" cy="9192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8891" y="1973372"/>
            <a:ext cx="838181" cy="83818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1457" y="2241551"/>
            <a:ext cx="735729" cy="429303"/>
          </a:xfrm>
          <a:prstGeom prst="rect">
            <a:avLst/>
          </a:prstGeom>
        </p:spPr>
      </p:pic>
      <p:cxnSp>
        <p:nvCxnSpPr>
          <p:cNvPr id="9" name="Elbow Connector 8"/>
          <p:cNvCxnSpPr>
            <a:endCxn id="2" idx="1"/>
          </p:cNvCxnSpPr>
          <p:nvPr/>
        </p:nvCxnSpPr>
        <p:spPr>
          <a:xfrm rot="5400000" flipH="1" flipV="1">
            <a:off x="3240018" y="1372375"/>
            <a:ext cx="1071595" cy="955747"/>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Elbow Connector 9"/>
          <p:cNvCxnSpPr>
            <a:endCxn id="4" idx="1"/>
          </p:cNvCxnSpPr>
          <p:nvPr/>
        </p:nvCxnSpPr>
        <p:spPr>
          <a:xfrm rot="16200000" flipH="1">
            <a:off x="3250804" y="2424507"/>
            <a:ext cx="1050023" cy="95574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3291836" y="2402715"/>
            <a:ext cx="937221" cy="55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Elbow Connector 20"/>
          <p:cNvCxnSpPr>
            <a:stCxn id="4" idx="3"/>
            <a:endCxn id="7" idx="1"/>
          </p:cNvCxnSpPr>
          <p:nvPr/>
        </p:nvCxnSpPr>
        <p:spPr>
          <a:xfrm flipV="1">
            <a:off x="4915709" y="2456203"/>
            <a:ext cx="955748" cy="9711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Elbow Connector 21"/>
          <p:cNvCxnSpPr>
            <a:stCxn id="2" idx="3"/>
            <a:endCxn id="7" idx="1"/>
          </p:cNvCxnSpPr>
          <p:nvPr/>
        </p:nvCxnSpPr>
        <p:spPr>
          <a:xfrm>
            <a:off x="4915710" y="1314450"/>
            <a:ext cx="955747" cy="114175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4940275" y="2456202"/>
            <a:ext cx="9311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6630079" y="2456203"/>
            <a:ext cx="553343" cy="51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7" name="Picture 36"/>
          <p:cNvPicPr>
            <a:picLocks noChangeAspect="1"/>
          </p:cNvPicPr>
          <p:nvPr/>
        </p:nvPicPr>
        <p:blipFill>
          <a:blip r:embed="rId6"/>
          <a:stretch>
            <a:fillRect/>
          </a:stretch>
        </p:blipFill>
        <p:spPr>
          <a:xfrm>
            <a:off x="1358322" y="2241551"/>
            <a:ext cx="566062" cy="397387"/>
          </a:xfrm>
          <a:prstGeom prst="rect">
            <a:avLst/>
          </a:prstGeom>
        </p:spPr>
      </p:pic>
      <p:cxnSp>
        <p:nvCxnSpPr>
          <p:cNvPr id="38" name="Straight Arrow Connector 37"/>
          <p:cNvCxnSpPr/>
          <p:nvPr/>
        </p:nvCxnSpPr>
        <p:spPr>
          <a:xfrm flipV="1">
            <a:off x="1907425" y="2388598"/>
            <a:ext cx="626696" cy="10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Flowchart: Terminator 41"/>
          <p:cNvSpPr/>
          <p:nvPr/>
        </p:nvSpPr>
        <p:spPr>
          <a:xfrm>
            <a:off x="5861222" y="272636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Flowchart: Terminator 42"/>
          <p:cNvSpPr/>
          <p:nvPr/>
        </p:nvSpPr>
        <p:spPr>
          <a:xfrm>
            <a:off x="2649795" y="283700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TextBox 43"/>
          <p:cNvSpPr txBox="1"/>
          <p:nvPr/>
        </p:nvSpPr>
        <p:spPr>
          <a:xfrm>
            <a:off x="5809473" y="2710042"/>
            <a:ext cx="701686" cy="276999"/>
          </a:xfrm>
          <a:prstGeom prst="rect">
            <a:avLst/>
          </a:prstGeom>
          <a:noFill/>
        </p:spPr>
        <p:txBody>
          <a:bodyPr wrap="square" rtlCol="0">
            <a:spAutoFit/>
          </a:bodyPr>
          <a:lstStyle/>
          <a:p>
            <a:r>
              <a:rPr lang="en-US" sz="600" b="1" dirty="0"/>
              <a:t>Message Queue</a:t>
            </a:r>
          </a:p>
        </p:txBody>
      </p:sp>
      <p:sp>
        <p:nvSpPr>
          <p:cNvPr id="45" name="TextBox 44"/>
          <p:cNvSpPr txBox="1"/>
          <p:nvPr/>
        </p:nvSpPr>
        <p:spPr>
          <a:xfrm>
            <a:off x="2658241" y="2802696"/>
            <a:ext cx="639701" cy="276999"/>
          </a:xfrm>
          <a:prstGeom prst="rect">
            <a:avLst/>
          </a:prstGeom>
          <a:noFill/>
        </p:spPr>
        <p:txBody>
          <a:bodyPr wrap="square" rtlCol="0">
            <a:spAutoFit/>
          </a:bodyPr>
          <a:lstStyle/>
          <a:p>
            <a:r>
              <a:rPr lang="en-US" sz="600" b="1" dirty="0"/>
              <a:t>Load Balancer</a:t>
            </a:r>
          </a:p>
        </p:txBody>
      </p:sp>
      <p:sp>
        <p:nvSpPr>
          <p:cNvPr id="8" name="Slide Number Placeholder 7">
            <a:extLst>
              <a:ext uri="{FF2B5EF4-FFF2-40B4-BE49-F238E27FC236}">
                <a16:creationId xmlns:a16="http://schemas.microsoft.com/office/drawing/2014/main" id="{BFCD0205-B4B1-436F-8549-4E85F62E4B31}"/>
              </a:ext>
            </a:extLst>
          </p:cNvPr>
          <p:cNvSpPr>
            <a:spLocks noGrp="1"/>
          </p:cNvSpPr>
          <p:nvPr>
            <p:ph type="sldNum" sz="quarter" idx="12"/>
          </p:nvPr>
        </p:nvSpPr>
        <p:spPr/>
        <p:txBody>
          <a:bodyPr/>
          <a:lstStyle/>
          <a:p>
            <a:fld id="{D5B5496A-B812-4B04-965F-AA4CB6D9D63C}" type="slidenum">
              <a:rPr lang="en-US" smtClean="0"/>
              <a:t>2</a:t>
            </a:fld>
            <a:endParaRPr lang="en-US" dirty="0"/>
          </a:p>
        </p:txBody>
      </p:sp>
      <p:sp>
        <p:nvSpPr>
          <p:cNvPr id="11" name="TextBox 10">
            <a:extLst>
              <a:ext uri="{FF2B5EF4-FFF2-40B4-BE49-F238E27FC236}">
                <a16:creationId xmlns:a16="http://schemas.microsoft.com/office/drawing/2014/main" id="{1807B45B-23B1-4A6A-AB19-B00074E0E3A6}"/>
              </a:ext>
            </a:extLst>
          </p:cNvPr>
          <p:cNvSpPr txBox="1"/>
          <p:nvPr/>
        </p:nvSpPr>
        <p:spPr>
          <a:xfrm>
            <a:off x="347987" y="163187"/>
            <a:ext cx="4899907" cy="565146"/>
          </a:xfrm>
          <a:prstGeom prst="rect">
            <a:avLst/>
          </a:prstGeom>
          <a:noFill/>
        </p:spPr>
        <p:txBody>
          <a:bodyPr wrap="square" lIns="36000" tIns="36000" rIns="36000" bIns="36000" rtlCol="0">
            <a:spAutoFit/>
          </a:bodyPr>
          <a:lstStyle/>
          <a:p>
            <a:r>
              <a:rPr lang="en-US" sz="3200" b="1" dirty="0">
                <a:latin typeface="Arial Nova Cond" panose="020B0506020202020204" pitchFamily="34" charset="0"/>
                <a:ea typeface="+mj-ea"/>
                <a:cs typeface="+mj-cs"/>
              </a:rPr>
              <a:t>Typical Monolith Application</a:t>
            </a:r>
          </a:p>
        </p:txBody>
      </p:sp>
    </p:spTree>
    <p:extLst>
      <p:ext uri="{BB962C8B-B14F-4D97-AF65-F5344CB8AC3E}">
        <p14:creationId xmlns:p14="http://schemas.microsoft.com/office/powerpoint/2010/main" val="558092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Nodes(Minions)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756" y="188767"/>
            <a:ext cx="4104073" cy="23663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604" y="820380"/>
            <a:ext cx="741107" cy="74110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742" y="820380"/>
            <a:ext cx="831126" cy="6996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559" y="769141"/>
            <a:ext cx="838246" cy="843585"/>
          </a:xfrm>
          <a:prstGeom prst="rect">
            <a:avLst/>
          </a:prstGeom>
        </p:spPr>
      </p:pic>
      <p:sp>
        <p:nvSpPr>
          <p:cNvPr id="10" name="TextBox 9"/>
          <p:cNvSpPr txBox="1"/>
          <p:nvPr/>
        </p:nvSpPr>
        <p:spPr>
          <a:xfrm>
            <a:off x="5342604" y="1561486"/>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Kubelet</a:t>
            </a:r>
          </a:p>
        </p:txBody>
      </p:sp>
      <p:sp>
        <p:nvSpPr>
          <p:cNvPr id="11" name="TextBox 10"/>
          <p:cNvSpPr txBox="1"/>
          <p:nvPr/>
        </p:nvSpPr>
        <p:spPr>
          <a:xfrm>
            <a:off x="6623973" y="1561486"/>
            <a:ext cx="751832"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Proxy</a:t>
            </a:r>
          </a:p>
        </p:txBody>
      </p:sp>
      <p:sp>
        <p:nvSpPr>
          <p:cNvPr id="12" name="TextBox 11"/>
          <p:cNvSpPr txBox="1"/>
          <p:nvPr/>
        </p:nvSpPr>
        <p:spPr>
          <a:xfrm>
            <a:off x="7754555" y="1519981"/>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Engine</a:t>
            </a:r>
          </a:p>
        </p:txBody>
      </p:sp>
      <p:sp>
        <p:nvSpPr>
          <p:cNvPr id="13" name="Content Placeholder 2"/>
          <p:cNvSpPr txBox="1">
            <a:spLocks/>
          </p:cNvSpPr>
          <p:nvPr/>
        </p:nvSpPr>
        <p:spPr>
          <a:xfrm>
            <a:off x="188640" y="739293"/>
            <a:ext cx="4977195" cy="236639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Nodes are </a:t>
            </a:r>
            <a:r>
              <a:rPr lang="en-US" sz="1800" b="1" dirty="0">
                <a:latin typeface="Arial Nova Cond" panose="020B0506020202020204" pitchFamily="34" charset="0"/>
              </a:rPr>
              <a:t>the machines in which Pods/Container run</a:t>
            </a:r>
          </a:p>
          <a:p>
            <a:r>
              <a:rPr lang="en-US" sz="1800" dirty="0">
                <a:latin typeface="Arial Nova Cond" panose="020B0506020202020204" pitchFamily="34" charset="0"/>
              </a:rPr>
              <a:t>Node consists of these components: </a:t>
            </a:r>
          </a:p>
          <a:p>
            <a:pPr lvl="1">
              <a:buFont typeface="Wingdings" panose="05000000000000000000" pitchFamily="2" charset="2"/>
              <a:buChar char="ü"/>
            </a:pPr>
            <a:r>
              <a:rPr lang="en-US" sz="1800" dirty="0">
                <a:latin typeface="Arial Nova Cond" panose="020B0506020202020204" pitchFamily="34" charset="0"/>
              </a:rPr>
              <a:t> kubelet</a:t>
            </a:r>
          </a:p>
          <a:p>
            <a:pPr lvl="1">
              <a:buFont typeface="Wingdings" panose="05000000000000000000" pitchFamily="2" charset="2"/>
              <a:buChar char="ü"/>
            </a:pPr>
            <a:r>
              <a:rPr lang="en-US" sz="1800" dirty="0">
                <a:latin typeface="Arial Nova Cond" panose="020B0506020202020204" pitchFamily="34" charset="0"/>
              </a:rPr>
              <a:t> </a:t>
            </a:r>
            <a:r>
              <a:rPr lang="en-US" sz="1800" dirty="0" err="1">
                <a:latin typeface="Arial Nova Cond" panose="020B0506020202020204" pitchFamily="34" charset="0"/>
              </a:rPr>
              <a:t>kube</a:t>
            </a:r>
            <a:r>
              <a:rPr lang="en-US" sz="1800" dirty="0">
                <a:latin typeface="Arial Nova Cond" panose="020B0506020202020204" pitchFamily="34" charset="0"/>
              </a:rPr>
              <a:t>-proxy</a:t>
            </a:r>
          </a:p>
          <a:p>
            <a:pPr lvl="1">
              <a:buFont typeface="Wingdings" panose="05000000000000000000" pitchFamily="2" charset="2"/>
              <a:buChar char="ü"/>
            </a:pPr>
            <a:r>
              <a:rPr lang="en-US" sz="1800" dirty="0">
                <a:latin typeface="Arial Nova Cond" panose="020B0506020202020204" pitchFamily="34" charset="0"/>
              </a:rPr>
              <a:t> Container engine</a:t>
            </a:r>
          </a:p>
          <a:p>
            <a:r>
              <a:rPr lang="en-US" sz="1800" dirty="0">
                <a:latin typeface="Arial Nova Cond" panose="020B0506020202020204" pitchFamily="34" charset="0"/>
              </a:rPr>
              <a:t>These components, receive workloads to execute, and update the cluster on their status</a:t>
            </a:r>
          </a:p>
        </p:txBody>
      </p:sp>
      <p:sp>
        <p:nvSpPr>
          <p:cNvPr id="2" name="Rectangle 1"/>
          <p:cNvSpPr/>
          <p:nvPr/>
        </p:nvSpPr>
        <p:spPr>
          <a:xfrm>
            <a:off x="188640" y="3260417"/>
            <a:ext cx="8650568" cy="1477328"/>
          </a:xfrm>
          <a:prstGeom prst="rect">
            <a:avLst/>
          </a:prstGeom>
        </p:spPr>
        <p:txBody>
          <a:bodyPr wrap="square">
            <a:spAutoFit/>
          </a:bodyPr>
          <a:lstStyle/>
          <a:p>
            <a:pPr marL="257175" indent="-257175">
              <a:buFont typeface="Arial" panose="020B0604020202020204" pitchFamily="34" charset="0"/>
              <a:buChar char="•"/>
            </a:pPr>
            <a:r>
              <a:rPr lang="en-US" dirty="0">
                <a:latin typeface="Arial Nova Cond" panose="020B0506020202020204" pitchFamily="34" charset="0"/>
              </a:rPr>
              <a:t>To run and manage a container's lifecycle, we need a container runtime on the worker node. Some examples of container runtimes are: </a:t>
            </a:r>
          </a:p>
          <a:p>
            <a:pPr marL="857250" lvl="2" indent="-171450">
              <a:buFont typeface="Arial" panose="020B0604020202020204" pitchFamily="34" charset="0"/>
              <a:buChar char="•"/>
            </a:pPr>
            <a:r>
              <a:rPr lang="en-US" dirty="0" err="1">
                <a:latin typeface="Arial Nova Cond" panose="020B0506020202020204" pitchFamily="34" charset="0"/>
                <a:hlinkClick r:id="rId6"/>
              </a:rPr>
              <a:t>containerd</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7"/>
              </a:rPr>
              <a:t>rkt</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8"/>
              </a:rPr>
              <a:t>lxd</a:t>
            </a:r>
            <a:r>
              <a:rPr lang="en-US" dirty="0">
                <a:latin typeface="Arial Nova Cond" panose="020B0506020202020204" pitchFamily="34" charset="0"/>
              </a:rPr>
              <a:t>. </a:t>
            </a:r>
          </a:p>
        </p:txBody>
      </p:sp>
      <p:sp>
        <p:nvSpPr>
          <p:cNvPr id="4" name="Slide Number Placeholder 3">
            <a:extLst>
              <a:ext uri="{FF2B5EF4-FFF2-40B4-BE49-F238E27FC236}">
                <a16:creationId xmlns:a16="http://schemas.microsoft.com/office/drawing/2014/main" id="{5093CE26-92A6-4DD5-A89F-7BA3A1DA8BDF}"/>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Tree>
    <p:extLst>
      <p:ext uri="{BB962C8B-B14F-4D97-AF65-F5344CB8AC3E}">
        <p14:creationId xmlns:p14="http://schemas.microsoft.com/office/powerpoint/2010/main" val="345302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4129" y="210165"/>
            <a:ext cx="905182" cy="905182"/>
          </a:xfrm>
          <a:prstGeom prst="rect">
            <a:avLst/>
          </a:prstGeom>
        </p:spPr>
      </p:pic>
      <p:sp>
        <p:nvSpPr>
          <p:cNvPr id="4" name="Content Placeholder 2"/>
          <p:cNvSpPr txBox="1">
            <a:spLocks/>
          </p:cNvSpPr>
          <p:nvPr/>
        </p:nvSpPr>
        <p:spPr>
          <a:xfrm>
            <a:off x="188639" y="210165"/>
            <a:ext cx="7933011" cy="47918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The main </a:t>
            </a:r>
            <a:r>
              <a:rPr lang="en-US" sz="1800" dirty="0" err="1">
                <a:latin typeface="Arial Nova Cond" panose="020B0506020202020204" pitchFamily="34" charset="0"/>
              </a:rPr>
              <a:t>kubernetes</a:t>
            </a:r>
            <a:r>
              <a:rPr lang="en-US" sz="1800" dirty="0">
                <a:latin typeface="Arial Nova Cond" panose="020B0506020202020204" pitchFamily="34" charset="0"/>
              </a:rPr>
              <a:t> agent </a:t>
            </a:r>
          </a:p>
          <a:p>
            <a:r>
              <a:rPr lang="en-US" sz="1800" dirty="0">
                <a:latin typeface="Arial Nova Cond" panose="020B0506020202020204" pitchFamily="34" charset="0"/>
              </a:rPr>
              <a:t>Interacts with the API server on the Master</a:t>
            </a:r>
          </a:p>
          <a:p>
            <a:r>
              <a:rPr lang="en-US" sz="1800" dirty="0">
                <a:latin typeface="Arial Nova Cond" panose="020B0506020202020204" pitchFamily="34" charset="0"/>
              </a:rPr>
              <a:t>Registers the Node with the cluster</a:t>
            </a:r>
          </a:p>
          <a:p>
            <a:r>
              <a:rPr lang="en-US" sz="1800" dirty="0">
                <a:latin typeface="Arial Nova Cond" panose="020B0506020202020204" pitchFamily="34" charset="0"/>
              </a:rPr>
              <a:t>Updates the workloads that have been invoked by the scheduler:</a:t>
            </a:r>
          </a:p>
          <a:p>
            <a:pPr lvl="1">
              <a:buFont typeface="Courier New" panose="02070309020205020404" pitchFamily="49" charset="0"/>
              <a:buChar char="o"/>
            </a:pPr>
            <a:r>
              <a:rPr lang="en-US" sz="1800" dirty="0">
                <a:latin typeface="Arial Nova Cond" panose="020B0506020202020204" pitchFamily="34" charset="0"/>
              </a:rPr>
              <a:t>Mount Volumes</a:t>
            </a:r>
          </a:p>
          <a:p>
            <a:pPr lvl="1">
              <a:buFont typeface="Courier New" panose="02070309020205020404" pitchFamily="49" charset="0"/>
              <a:buChar char="o"/>
            </a:pPr>
            <a:r>
              <a:rPr lang="en-US" sz="1800" dirty="0">
                <a:latin typeface="Arial Nova Cond" panose="020B0506020202020204" pitchFamily="34" charset="0"/>
              </a:rPr>
              <a:t>Run containers</a:t>
            </a:r>
          </a:p>
          <a:p>
            <a:pPr lvl="1">
              <a:buFont typeface="Courier New" panose="02070309020205020404" pitchFamily="49" charset="0"/>
              <a:buChar char="o"/>
            </a:pPr>
            <a:r>
              <a:rPr lang="en-US" sz="1800" dirty="0">
                <a:latin typeface="Arial Nova Cond" panose="020B0506020202020204" pitchFamily="34" charset="0"/>
              </a:rPr>
              <a:t>Report the status of the node </a:t>
            </a:r>
          </a:p>
          <a:p>
            <a:pPr lvl="1">
              <a:buFont typeface="Courier New" panose="02070309020205020404" pitchFamily="49" charset="0"/>
              <a:buChar char="o"/>
            </a:pPr>
            <a:r>
              <a:rPr lang="en-US" sz="1800" dirty="0">
                <a:latin typeface="Arial Nova Cond" panose="020B0506020202020204" pitchFamily="34" charset="0"/>
              </a:rPr>
              <a:t>Run container liveness probe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1065" y="3139362"/>
            <a:ext cx="838246" cy="843585"/>
          </a:xfrm>
          <a:prstGeom prst="rect">
            <a:avLst/>
          </a:prstGeom>
        </p:spPr>
      </p:pic>
      <p:sp>
        <p:nvSpPr>
          <p:cNvPr id="3" name="Slide Number Placeholder 2">
            <a:extLst>
              <a:ext uri="{FF2B5EF4-FFF2-40B4-BE49-F238E27FC236}">
                <a16:creationId xmlns:a16="http://schemas.microsoft.com/office/drawing/2014/main" id="{BB87289D-9B24-48E4-87B9-FDAA57CDD788}"/>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Tree>
    <p:extLst>
      <p:ext uri="{BB962C8B-B14F-4D97-AF65-F5344CB8AC3E}">
        <p14:creationId xmlns:p14="http://schemas.microsoft.com/office/powerpoint/2010/main" val="3949923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8764861"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Kubernetes uses etcd to store the cluster state &amp; etcd is a distributed key-value store based on the </a:t>
            </a:r>
            <a:r>
              <a:rPr lang="en-US" sz="1800" b="1" dirty="0">
                <a:latin typeface="Arial Nova Cond" panose="020B0506020202020204" pitchFamily="34" charset="0"/>
              </a:rPr>
              <a:t>Raft Consensus Algorithm</a:t>
            </a:r>
            <a:r>
              <a:rPr lang="en-US" sz="1800" dirty="0">
                <a:latin typeface="Arial Nova Cond" panose="020B0506020202020204" pitchFamily="34" charset="0"/>
              </a:rPr>
              <a:t>.</a:t>
            </a:r>
          </a:p>
          <a:p>
            <a:r>
              <a:rPr lang="en-US" sz="1800" dirty="0">
                <a:latin typeface="Arial Nova Cond" panose="020B0506020202020204" pitchFamily="34" charset="0"/>
              </a:rPr>
              <a:t>Raft allows a collection of machines to work as a coherent group that can survive the failures of some of its members</a:t>
            </a:r>
          </a:p>
          <a:p>
            <a:r>
              <a:rPr lang="en-US" sz="1800" dirty="0">
                <a:latin typeface="Arial Nova Cond" panose="020B0506020202020204" pitchFamily="34" charset="0"/>
              </a:rPr>
              <a:t>At any given time, one of the nodes in the group will be the master, and the rest of them will be the followers</a:t>
            </a:r>
          </a:p>
          <a:p>
            <a:r>
              <a:rPr lang="en-US" sz="1800" dirty="0">
                <a:latin typeface="Arial Nova Cond" panose="020B0506020202020204" pitchFamily="34" charset="0"/>
              </a:rPr>
              <a:t>Any node can be treated as a master</a:t>
            </a:r>
            <a:r>
              <a:rPr lang="en-US" sz="1500" dirty="0">
                <a:latin typeface="Arial Nova Cond" panose="020B0506020202020204" pitchFamily="34" charset="0"/>
              </a:rPr>
              <a:t>.</a:t>
            </a:r>
            <a:endParaRPr lang="en-US" sz="1800" dirty="0">
              <a:latin typeface="Arial Nova Cond" panose="020B0506020202020204" pitchFamily="34" charset="0"/>
            </a:endParaRPr>
          </a:p>
        </p:txBody>
      </p:sp>
      <p:pic>
        <p:nvPicPr>
          <p:cNvPr id="1026" name="Picture 2" descr="Master and Followers"/>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7600" y="2355682"/>
            <a:ext cx="3066256" cy="22909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Tree>
    <p:extLst>
      <p:ext uri="{BB962C8B-B14F-4D97-AF65-F5344CB8AC3E}">
        <p14:creationId xmlns:p14="http://schemas.microsoft.com/office/powerpoint/2010/main" val="55527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5068" y="611010"/>
            <a:ext cx="7548592" cy="26837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Arial Nova Cond" panose="020B0506020202020204" pitchFamily="34" charset="0"/>
              </a:rPr>
              <a:t>Kube-proxy</a:t>
            </a:r>
          </a:p>
          <a:p>
            <a:pPr algn="just"/>
            <a:r>
              <a:rPr lang="en-US" sz="1800" dirty="0">
                <a:latin typeface="Arial Nova Cond" panose="020B0506020202020204" pitchFamily="34" charset="0"/>
              </a:rPr>
              <a:t>Instead of connecting directly to Containers to access the applications, we use a logical construct called </a:t>
            </a:r>
            <a:r>
              <a:rPr lang="en-US" sz="1800" b="1" dirty="0">
                <a:latin typeface="Arial Nova Cond" panose="020B0506020202020204" pitchFamily="34" charset="0"/>
              </a:rPr>
              <a:t>a Service as a connection endpoint</a:t>
            </a:r>
            <a:r>
              <a:rPr lang="en-US" sz="1800" dirty="0">
                <a:latin typeface="Arial Nova Cond" panose="020B0506020202020204" pitchFamily="34" charset="0"/>
              </a:rPr>
              <a:t>. </a:t>
            </a:r>
          </a:p>
          <a:p>
            <a:pPr algn="just"/>
            <a:r>
              <a:rPr lang="en-US" sz="1800" dirty="0">
                <a:latin typeface="Arial Nova Cond" panose="020B0506020202020204" pitchFamily="34" charset="0"/>
              </a:rPr>
              <a:t>A Service </a:t>
            </a:r>
            <a:r>
              <a:rPr lang="en-US" sz="1800" b="1" dirty="0">
                <a:latin typeface="Arial Nova Cond" panose="020B0506020202020204" pitchFamily="34" charset="0"/>
              </a:rPr>
              <a:t>groups related Pods and, when accessed, load balances to them</a:t>
            </a:r>
          </a:p>
          <a:p>
            <a:pPr algn="just"/>
            <a:r>
              <a:rPr lang="en-US" sz="1800" dirty="0">
                <a:latin typeface="Arial Nova Cond" panose="020B0506020202020204" pitchFamily="34" charset="0"/>
              </a:rPr>
              <a:t>Proxy which runs on each worker node and listens to the API server, sets up the routes so that it can reach to it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686" y="401083"/>
            <a:ext cx="838246" cy="843585"/>
          </a:xfrm>
          <a:prstGeom prst="rect">
            <a:avLst/>
          </a:prstGeom>
        </p:spPr>
      </p:pic>
      <p:sp>
        <p:nvSpPr>
          <p:cNvPr id="3" name="Slide Number Placeholder 2">
            <a:extLst>
              <a:ext uri="{FF2B5EF4-FFF2-40B4-BE49-F238E27FC236}">
                <a16:creationId xmlns:a16="http://schemas.microsoft.com/office/drawing/2014/main" id="{FBD923BF-B59A-49AA-8F36-56E4DC14A4B4}"/>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Tree>
    <p:extLst>
      <p:ext uri="{BB962C8B-B14F-4D97-AF65-F5344CB8AC3E}">
        <p14:creationId xmlns:p14="http://schemas.microsoft.com/office/powerpoint/2010/main" val="67705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24</a:t>
            </a:fld>
            <a:endParaRPr lang="en-US" dirty="0"/>
          </a:p>
        </p:txBody>
      </p:sp>
      <p:pic>
        <p:nvPicPr>
          <p:cNvPr id="5" name="Picture 4">
            <a:extLst>
              <a:ext uri="{FF2B5EF4-FFF2-40B4-BE49-F238E27FC236}">
                <a16:creationId xmlns:a16="http://schemas.microsoft.com/office/drawing/2014/main" id="{D119211F-4EFC-4D9B-BAB3-96A310874E8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9048" r="9358"/>
          <a:stretch/>
        </p:blipFill>
        <p:spPr>
          <a:xfrm>
            <a:off x="457200" y="0"/>
            <a:ext cx="8277074" cy="4681904"/>
          </a:xfrm>
          <a:prstGeom prst="rect">
            <a:avLst/>
          </a:prstGeom>
        </p:spPr>
      </p:pic>
    </p:spTree>
    <p:extLst>
      <p:ext uri="{BB962C8B-B14F-4D97-AF65-F5344CB8AC3E}">
        <p14:creationId xmlns:p14="http://schemas.microsoft.com/office/powerpoint/2010/main" val="1345783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8" y="3277429"/>
            <a:ext cx="4724089" cy="646331"/>
          </a:xfrm>
          <a:prstGeom prst="rect">
            <a:avLst/>
          </a:prstGeom>
        </p:spPr>
        <p:txBody>
          <a:bodyPr wrap="square">
            <a:spAutoFit/>
          </a:bodyPr>
          <a:lstStyle/>
          <a:p>
            <a:r>
              <a:rPr lang="en-US" sz="3600" b="1" dirty="0"/>
              <a:t>Kubernetes Objects</a:t>
            </a:r>
          </a:p>
        </p:txBody>
      </p:sp>
      <p:sp>
        <p:nvSpPr>
          <p:cNvPr id="2" name="Slide Number Placeholder 1">
            <a:extLst>
              <a:ext uri="{FF2B5EF4-FFF2-40B4-BE49-F238E27FC236}">
                <a16:creationId xmlns:a16="http://schemas.microsoft.com/office/drawing/2014/main" id="{0200BCB8-EC8A-4976-B340-F2E62D91CEBF}"/>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Tree>
    <p:extLst>
      <p:ext uri="{BB962C8B-B14F-4D97-AF65-F5344CB8AC3E}">
        <p14:creationId xmlns:p14="http://schemas.microsoft.com/office/powerpoint/2010/main" val="273588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570" y="-333248"/>
            <a:ext cx="1577340" cy="1577340"/>
          </a:xfrm>
          <a:prstGeom prst="rect">
            <a:avLst/>
          </a:prstGeom>
        </p:spPr>
      </p:pic>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246716" y="654126"/>
            <a:ext cx="8650568"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Kubernetes uses Objects to represent the state of your cluster</a:t>
            </a:r>
          </a:p>
          <a:p>
            <a:pPr lvl="1" algn="just">
              <a:buFont typeface="Wingdings" panose="05000000000000000000" pitchFamily="2" charset="2"/>
              <a:buChar char="ü"/>
            </a:pPr>
            <a:r>
              <a:rPr lang="en-US" sz="1800" dirty="0">
                <a:latin typeface="Arial Nova Cond" panose="020B0506020202020204" pitchFamily="34" charset="0"/>
              </a:rPr>
              <a:t>What containerized applications are running (and on which nodes)</a:t>
            </a:r>
          </a:p>
          <a:p>
            <a:pPr lvl="1" algn="just">
              <a:buFont typeface="Wingdings" panose="05000000000000000000" pitchFamily="2" charset="2"/>
              <a:buChar char="ü"/>
            </a:pPr>
            <a:r>
              <a:rPr lang="en-US" sz="1800" dirty="0">
                <a:latin typeface="Arial Nova Cond" panose="020B0506020202020204" pitchFamily="34" charset="0"/>
              </a:rPr>
              <a:t>The resources available to those applications</a:t>
            </a:r>
          </a:p>
          <a:p>
            <a:pPr lvl="1" algn="just">
              <a:buFont typeface="Wingdings" panose="05000000000000000000" pitchFamily="2" charset="2"/>
              <a:buChar char="ü"/>
            </a:pPr>
            <a:r>
              <a:rPr lang="en-US" sz="1800" dirty="0">
                <a:latin typeface="Arial Nova Cond" panose="020B0506020202020204" pitchFamily="34" charset="0"/>
              </a:rPr>
              <a:t>The policies around how those applications behave, such as restart policies, upgrades, and fault-tolerance</a:t>
            </a:r>
          </a:p>
          <a:p>
            <a:pPr algn="just"/>
            <a:r>
              <a:rPr lang="en-US" sz="1800" dirty="0">
                <a:latin typeface="Arial Nova Cond" panose="020B0506020202020204" pitchFamily="34" charset="0"/>
              </a:rPr>
              <a:t>Once you create the object, the Kubernetes system will constantly work to ensure that object exists and maintain cluster’s </a:t>
            </a:r>
            <a:r>
              <a:rPr lang="en-US" sz="1800" b="1" dirty="0">
                <a:latin typeface="Arial Nova Cond" panose="020B0506020202020204" pitchFamily="34" charset="0"/>
              </a:rPr>
              <a:t>desired state</a:t>
            </a:r>
          </a:p>
          <a:p>
            <a:pPr algn="just"/>
            <a:r>
              <a:rPr lang="en-US" sz="1800" dirty="0">
                <a:latin typeface="Arial Nova Cond" panose="020B0506020202020204" pitchFamily="34" charset="0"/>
              </a:rPr>
              <a:t>Every Kubernetes object includes two nested fields that govern the object’s configuration: the </a:t>
            </a:r>
            <a:r>
              <a:rPr lang="en-US" sz="1800" b="1" dirty="0">
                <a:latin typeface="Arial Nova Cond" panose="020B0506020202020204" pitchFamily="34" charset="0"/>
              </a:rPr>
              <a:t>object </a:t>
            </a:r>
            <a:r>
              <a:rPr lang="en-US" sz="1800" b="1" i="1" dirty="0">
                <a:latin typeface="Arial Nova Cond" panose="020B0506020202020204" pitchFamily="34" charset="0"/>
              </a:rPr>
              <a:t>spec</a:t>
            </a:r>
            <a:r>
              <a:rPr lang="en-US" sz="1800" b="1" dirty="0">
                <a:latin typeface="Arial Nova Cond" panose="020B0506020202020204" pitchFamily="34" charset="0"/>
              </a:rPr>
              <a:t> </a:t>
            </a:r>
            <a:r>
              <a:rPr lang="en-US" sz="1800" dirty="0">
                <a:latin typeface="Arial Nova Cond" panose="020B0506020202020204" pitchFamily="34" charset="0"/>
              </a:rPr>
              <a:t>and the </a:t>
            </a:r>
            <a:r>
              <a:rPr lang="en-US" sz="1800" b="1" dirty="0">
                <a:latin typeface="Arial Nova Cond" panose="020B0506020202020204" pitchFamily="34" charset="0"/>
              </a:rPr>
              <a:t>object </a:t>
            </a:r>
            <a:r>
              <a:rPr lang="en-US" sz="1800" b="1" i="1" dirty="0">
                <a:latin typeface="Arial Nova Cond" panose="020B0506020202020204" pitchFamily="34" charset="0"/>
              </a:rPr>
              <a:t>status</a:t>
            </a:r>
            <a:endParaRPr lang="en-US" sz="1800" b="1" dirty="0">
              <a:latin typeface="Arial Nova Cond" panose="020B0506020202020204" pitchFamily="34" charset="0"/>
            </a:endParaRPr>
          </a:p>
          <a:p>
            <a:pPr algn="just"/>
            <a:r>
              <a:rPr lang="en-US" sz="1800" dirty="0">
                <a:latin typeface="Arial Nova Cond" panose="020B0506020202020204" pitchFamily="34" charset="0"/>
              </a:rPr>
              <a:t>The </a:t>
            </a:r>
            <a:r>
              <a:rPr lang="en-US" sz="1800" b="1" i="1" dirty="0">
                <a:latin typeface="Arial Nova Cond" panose="020B0506020202020204" pitchFamily="34" charset="0"/>
              </a:rPr>
              <a:t>spec</a:t>
            </a:r>
            <a:r>
              <a:rPr lang="en-US" sz="1800" dirty="0">
                <a:latin typeface="Arial Nova Cond" panose="020B0506020202020204" pitchFamily="34" charset="0"/>
              </a:rPr>
              <a:t>, which </a:t>
            </a:r>
            <a:r>
              <a:rPr lang="en-US" sz="1800" dirty="0">
                <a:solidFill>
                  <a:schemeClr val="accent2"/>
                </a:solidFill>
                <a:latin typeface="Arial Nova Cond" panose="020B0506020202020204" pitchFamily="34" charset="0"/>
              </a:rPr>
              <a:t>we provide</a:t>
            </a:r>
            <a:r>
              <a:rPr lang="en-US" sz="1800" dirty="0">
                <a:latin typeface="Arial Nova Cond" panose="020B0506020202020204" pitchFamily="34" charset="0"/>
              </a:rPr>
              <a:t>, describes your </a:t>
            </a:r>
            <a:r>
              <a:rPr lang="en-US" sz="1800" i="1" dirty="0">
                <a:latin typeface="Arial Nova Cond" panose="020B0506020202020204" pitchFamily="34" charset="0"/>
              </a:rPr>
              <a:t>desired state</a:t>
            </a:r>
            <a:r>
              <a:rPr lang="en-US" sz="1800" dirty="0">
                <a:latin typeface="Arial Nova Cond" panose="020B0506020202020204" pitchFamily="34" charset="0"/>
              </a:rPr>
              <a:t> for the object–the characteristics that you want the object to have. </a:t>
            </a:r>
          </a:p>
          <a:p>
            <a:pPr algn="just"/>
            <a:r>
              <a:rPr lang="en-US" sz="1800" dirty="0">
                <a:latin typeface="Arial Nova Cond" panose="020B0506020202020204" pitchFamily="34" charset="0"/>
              </a:rPr>
              <a:t>The </a:t>
            </a:r>
            <a:r>
              <a:rPr lang="en-US" sz="1800" b="1" i="1" dirty="0">
                <a:latin typeface="Arial Nova Cond" panose="020B0506020202020204" pitchFamily="34" charset="0"/>
              </a:rPr>
              <a:t>status</a:t>
            </a:r>
            <a:r>
              <a:rPr lang="en-US" sz="1800" dirty="0">
                <a:latin typeface="Arial Nova Cond" panose="020B0506020202020204" pitchFamily="34" charset="0"/>
              </a:rPr>
              <a:t> describes the </a:t>
            </a:r>
            <a:r>
              <a:rPr lang="en-US" sz="1800" i="1" dirty="0">
                <a:latin typeface="Arial Nova Cond" panose="020B0506020202020204" pitchFamily="34" charset="0"/>
              </a:rPr>
              <a:t>actual state</a:t>
            </a:r>
            <a:r>
              <a:rPr lang="en-US" sz="1800" dirty="0">
                <a:latin typeface="Arial Nova Cond" panose="020B0506020202020204" pitchFamily="34" charset="0"/>
              </a:rPr>
              <a:t> of the object, and is </a:t>
            </a:r>
            <a:r>
              <a:rPr lang="en-US" sz="1800" dirty="0">
                <a:solidFill>
                  <a:srgbClr val="00B050"/>
                </a:solidFill>
                <a:latin typeface="Arial Nova Cond" panose="020B0506020202020204" pitchFamily="34" charset="0"/>
              </a:rPr>
              <a:t>supplied and updated by the Kubernetes</a:t>
            </a:r>
            <a:r>
              <a:rPr lang="en-US" sz="1800" dirty="0">
                <a:latin typeface="Arial Nova Cond" panose="020B0506020202020204" pitchFamily="34" charset="0"/>
              </a:rPr>
              <a:t> system.</a:t>
            </a:r>
          </a:p>
          <a:p>
            <a:pPr algn="just"/>
            <a:r>
              <a:rPr lang="en-US" sz="1800" dirty="0">
                <a:latin typeface="Arial Nova Cond" panose="020B0506020202020204" pitchFamily="34" charset="0"/>
              </a:rPr>
              <a:t>All objects in the system are identified by a Unique Name and a UID.</a:t>
            </a:r>
          </a:p>
        </p:txBody>
      </p:sp>
      <p:sp>
        <p:nvSpPr>
          <p:cNvPr id="5" name="Slide Number Placeholder 4">
            <a:extLst>
              <a:ext uri="{FF2B5EF4-FFF2-40B4-BE49-F238E27FC236}">
                <a16:creationId xmlns:a16="http://schemas.microsoft.com/office/drawing/2014/main" id="{C9255030-A868-4397-93D3-6BF65952BE62}"/>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Tree>
    <p:extLst>
      <p:ext uri="{BB962C8B-B14F-4D97-AF65-F5344CB8AC3E}">
        <p14:creationId xmlns:p14="http://schemas.microsoft.com/office/powerpoint/2010/main" val="107714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The basic Kubernetes objects include:</a:t>
            </a:r>
          </a:p>
          <a:p>
            <a:pPr lvl="1" algn="just">
              <a:buFont typeface="Wingdings" panose="05000000000000000000" pitchFamily="2" charset="2"/>
              <a:buChar char="§"/>
            </a:pPr>
            <a:r>
              <a:rPr lang="en-US" sz="1800" dirty="0">
                <a:latin typeface="Arial Nova Cond" panose="020B0506020202020204" pitchFamily="34" charset="0"/>
                <a:hlinkClick r:id="rId3"/>
              </a:rPr>
              <a:t>Pod</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4"/>
              </a:rPr>
              <a:t>Service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5"/>
              </a:rPr>
              <a:t>Volume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6"/>
              </a:rPr>
              <a:t>Namespace</a:t>
            </a:r>
            <a:endParaRPr lang="en-US" sz="1800" dirty="0">
              <a:latin typeface="Arial Nova Cond" panose="020B0506020202020204" pitchFamily="34" charset="0"/>
            </a:endParaRPr>
          </a:p>
          <a:p>
            <a:pPr algn="just"/>
            <a:r>
              <a:rPr lang="en-US" sz="1800" dirty="0">
                <a:latin typeface="Arial Nova Cond" panose="020B0506020202020204" pitchFamily="34" charset="0"/>
              </a:rPr>
              <a:t>In addition, Kubernetes contains a number of higher-level abstractions called Controllers. Controllers build upon the basic objects, and provide additional functionality:</a:t>
            </a:r>
          </a:p>
          <a:p>
            <a:pPr lvl="1" algn="just">
              <a:buFont typeface="Wingdings" panose="05000000000000000000" pitchFamily="2" charset="2"/>
              <a:buChar char="§"/>
            </a:pPr>
            <a:r>
              <a:rPr lang="en-US" sz="1800" dirty="0">
                <a:latin typeface="Arial Nova Cond" panose="020B0506020202020204" pitchFamily="34" charset="0"/>
                <a:hlinkClick r:id="rId7"/>
              </a:rPr>
              <a:t>ReplicaSet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8"/>
              </a:rPr>
              <a:t>Deployment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9"/>
              </a:rPr>
              <a:t>StatefulSet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10"/>
              </a:rPr>
              <a:t>DaemonSet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11"/>
              </a:rPr>
              <a:t>Job</a:t>
            </a:r>
            <a:endParaRPr lang="en-US" sz="18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8D33AF03-D260-416D-887B-FF0727CB4F50}"/>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Tree>
    <p:extLst>
      <p:ext uri="{BB962C8B-B14F-4D97-AF65-F5344CB8AC3E}">
        <p14:creationId xmlns:p14="http://schemas.microsoft.com/office/powerpoint/2010/main" val="1537950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 Management</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a:t>
            </a:r>
            <a:r>
              <a:rPr lang="en-US" sz="1800" b="1" dirty="0">
                <a:latin typeface="Arial Nova Cond" panose="020B0506020202020204" pitchFamily="34" charset="0"/>
              </a:rPr>
              <a:t>kubectl</a:t>
            </a:r>
            <a:r>
              <a:rPr lang="en-US" sz="1800" dirty="0">
                <a:latin typeface="Arial Nova Cond" panose="020B0506020202020204" pitchFamily="34" charset="0"/>
              </a:rPr>
              <a:t> command-line tool supports several different ways to create and manage Kubernetes objects</a:t>
            </a: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pPr marL="0" indent="0">
              <a:buNone/>
            </a:pPr>
            <a:endParaRPr lang="en-US" sz="1800" dirty="0">
              <a:latin typeface="Arial Nova Cond" panose="020B0506020202020204" pitchFamily="34" charset="0"/>
            </a:endParaRPr>
          </a:p>
          <a:p>
            <a:endParaRPr lang="en-US" sz="1800" dirty="0">
              <a:latin typeface="Arial Nova Cond" panose="020B0506020202020204" pitchFamily="34" charset="0"/>
            </a:endParaRPr>
          </a:p>
          <a:p>
            <a:r>
              <a:rPr lang="en-US" sz="1800" b="1" dirty="0">
                <a:latin typeface="Arial Nova Cond" panose="020B0506020202020204" pitchFamily="34" charset="0"/>
              </a:rPr>
              <a:t>Declarative</a:t>
            </a:r>
            <a:r>
              <a:rPr lang="en-US" sz="1800" dirty="0">
                <a:latin typeface="Arial Nova Cond" panose="020B0506020202020204" pitchFamily="34" charset="0"/>
              </a:rPr>
              <a:t> is about describing what you're trying to achieve, without instructing how to do it</a:t>
            </a:r>
          </a:p>
          <a:p>
            <a:r>
              <a:rPr lang="en-US" sz="1800" b="1" dirty="0">
                <a:latin typeface="Arial Nova Cond" panose="020B0506020202020204" pitchFamily="34" charset="0"/>
              </a:rPr>
              <a:t>Imperative</a:t>
            </a:r>
            <a:r>
              <a:rPr lang="en-US" sz="1800" dirty="0">
                <a:latin typeface="Arial Nova Cond" panose="020B0506020202020204" pitchFamily="34" charset="0"/>
              </a:rPr>
              <a:t> explicitly tells "how" to accomplish it</a:t>
            </a:r>
          </a:p>
        </p:txBody>
      </p:sp>
      <p:graphicFrame>
        <p:nvGraphicFramePr>
          <p:cNvPr id="7" name="Table 6"/>
          <p:cNvGraphicFramePr>
            <a:graphicFrameLocks noGrp="1"/>
          </p:cNvGraphicFramePr>
          <p:nvPr>
            <p:extLst>
              <p:ext uri="{D42A27DB-BD31-4B8C-83A1-F6EECF244321}">
                <p14:modId xmlns:p14="http://schemas.microsoft.com/office/powerpoint/2010/main" val="3999385211"/>
              </p:ext>
            </p:extLst>
          </p:nvPr>
        </p:nvGraphicFramePr>
        <p:xfrm>
          <a:off x="760662" y="1596209"/>
          <a:ext cx="7235189" cy="1577340"/>
        </p:xfrm>
        <a:graphic>
          <a:graphicData uri="http://schemas.openxmlformats.org/drawingml/2006/table">
            <a:tbl>
              <a:tblPr firstRow="1" bandRow="1">
                <a:tableStyleId>{7DF18680-E054-41AD-8BC1-D1AEF772440D}</a:tableStyleId>
              </a:tblPr>
              <a:tblGrid>
                <a:gridCol w="2708909">
                  <a:extLst>
                    <a:ext uri="{9D8B030D-6E8A-4147-A177-3AD203B41FA5}">
                      <a16:colId xmlns:a16="http://schemas.microsoft.com/office/drawing/2014/main" val="3783514839"/>
                    </a:ext>
                  </a:extLst>
                </a:gridCol>
                <a:gridCol w="1679834">
                  <a:extLst>
                    <a:ext uri="{9D8B030D-6E8A-4147-A177-3AD203B41FA5}">
                      <a16:colId xmlns:a16="http://schemas.microsoft.com/office/drawing/2014/main" val="905251978"/>
                    </a:ext>
                  </a:extLst>
                </a:gridCol>
                <a:gridCol w="2846446">
                  <a:extLst>
                    <a:ext uri="{9D8B030D-6E8A-4147-A177-3AD203B41FA5}">
                      <a16:colId xmlns:a16="http://schemas.microsoft.com/office/drawing/2014/main" val="2396293805"/>
                    </a:ext>
                  </a:extLst>
                </a:gridCol>
              </a:tblGrid>
              <a:tr h="617220">
                <a:tc>
                  <a:txBody>
                    <a:bodyPr/>
                    <a:lstStyle/>
                    <a:p>
                      <a:r>
                        <a:rPr lang="en-US" sz="1800" kern="1200" dirty="0">
                          <a:solidFill>
                            <a:schemeClr val="tx1"/>
                          </a:solidFill>
                          <a:latin typeface="Arial Nova Cond" panose="020B0506020202020204" pitchFamily="34" charset="0"/>
                          <a:ea typeface="+mn-ea"/>
                          <a:cs typeface="+mn-cs"/>
                        </a:rPr>
                        <a:t>Management technique</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Operates 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Recommended environment</a:t>
                      </a:r>
                    </a:p>
                  </a:txBody>
                  <a:tcPr marL="68580" marR="68580" marT="34290" marB="34290"/>
                </a:tc>
                <a:extLst>
                  <a:ext uri="{0D108BD9-81ED-4DB2-BD59-A6C34878D82A}">
                    <a16:rowId xmlns:a16="http://schemas.microsoft.com/office/drawing/2014/main" val="2399305896"/>
                  </a:ext>
                </a:extLst>
              </a:tr>
              <a:tr h="342900">
                <a:tc>
                  <a:txBody>
                    <a:bodyPr/>
                    <a:lstStyle/>
                    <a:p>
                      <a:r>
                        <a:rPr lang="en-US" sz="1800" kern="1200" dirty="0">
                          <a:solidFill>
                            <a:schemeClr val="tx1"/>
                          </a:solidFill>
                          <a:latin typeface="Arial Nova Cond" panose="020B0506020202020204" pitchFamily="34" charset="0"/>
                          <a:ea typeface="+mn-ea"/>
                          <a:cs typeface="+mn-cs"/>
                        </a:rPr>
                        <a:t>Imperative commands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Live objects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Development projects</a:t>
                      </a:r>
                    </a:p>
                  </a:txBody>
                  <a:tcPr marL="68580" marR="68580" marT="34290" marB="34290"/>
                </a:tc>
                <a:extLst>
                  <a:ext uri="{0D108BD9-81ED-4DB2-BD59-A6C34878D82A}">
                    <a16:rowId xmlns:a16="http://schemas.microsoft.com/office/drawing/2014/main" val="3131659778"/>
                  </a:ext>
                </a:extLst>
              </a:tr>
              <a:tr h="617220">
                <a:tc>
                  <a:txBody>
                    <a:bodyPr/>
                    <a:lstStyle/>
                    <a:p>
                      <a:r>
                        <a:rPr lang="en-US" sz="1800" kern="1200" dirty="0">
                          <a:solidFill>
                            <a:schemeClr val="tx1"/>
                          </a:solidFill>
                          <a:latin typeface="Arial Nova Cond" panose="020B0506020202020204" pitchFamily="34" charset="0"/>
                          <a:ea typeface="+mn-ea"/>
                          <a:cs typeface="+mn-cs"/>
                        </a:rPr>
                        <a:t>Declarative object configuration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Individual files</a:t>
                      </a:r>
                    </a:p>
                    <a:p>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yaml</a:t>
                      </a:r>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json</a:t>
                      </a:r>
                      <a:r>
                        <a:rPr lang="en-US" sz="1800" kern="1200" dirty="0">
                          <a:solidFill>
                            <a:schemeClr val="tx1"/>
                          </a:solidFill>
                          <a:latin typeface="Arial Nova Cond" panose="020B0506020202020204" pitchFamily="34" charset="0"/>
                          <a:ea typeface="+mn-ea"/>
                          <a:cs typeface="+mn-cs"/>
                        </a:rPr>
                        <a:t>)</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Production</a:t>
                      </a:r>
                    </a:p>
                  </a:txBody>
                  <a:tcPr marL="68580" marR="68580" marT="34290" marB="34290"/>
                </a:tc>
                <a:extLst>
                  <a:ext uri="{0D108BD9-81ED-4DB2-BD59-A6C34878D82A}">
                    <a16:rowId xmlns:a16="http://schemas.microsoft.com/office/drawing/2014/main" val="2460764433"/>
                  </a:ext>
                </a:extLst>
              </a:tr>
            </a:tbl>
          </a:graphicData>
        </a:graphic>
      </p:graphicFrame>
      <p:sp>
        <p:nvSpPr>
          <p:cNvPr id="2" name="Slide Number Placeholder 1">
            <a:extLst>
              <a:ext uri="{FF2B5EF4-FFF2-40B4-BE49-F238E27FC236}">
                <a16:creationId xmlns:a16="http://schemas.microsoft.com/office/drawing/2014/main" id="{4569D597-70A9-4D58-A683-BD28E276CF9A}"/>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Tree>
    <p:extLst>
      <p:ext uri="{BB962C8B-B14F-4D97-AF65-F5344CB8AC3E}">
        <p14:creationId xmlns:p14="http://schemas.microsoft.com/office/powerpoint/2010/main" val="3890614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Configuration</a:t>
            </a:r>
          </a:p>
        </p:txBody>
      </p:sp>
      <p:sp>
        <p:nvSpPr>
          <p:cNvPr id="8" name="Content Placeholder 2"/>
          <p:cNvSpPr txBox="1">
            <a:spLocks/>
          </p:cNvSpPr>
          <p:nvPr/>
        </p:nvSpPr>
        <p:spPr>
          <a:xfrm>
            <a:off x="375480" y="608161"/>
            <a:ext cx="837255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latin typeface="Arial Nova Cond" panose="020B0506020202020204" pitchFamily="34" charset="0"/>
              </a:rPr>
              <a:t>All-in-One Single-Node Installation</a:t>
            </a:r>
          </a:p>
          <a:p>
            <a:pPr algn="just"/>
            <a:r>
              <a:rPr lang="en-US" sz="1800" dirty="0">
                <a:latin typeface="Arial Nova Cond" panose="020B0506020202020204" pitchFamily="34" charset="0"/>
              </a:rPr>
              <a:t>With all-in-one, all the master and worker components are installed on a single node. This is very useful for learning, development, and testing. This type should not be used in production. Minikube is one such example, and we are going to explore it in future chapters.</a:t>
            </a:r>
          </a:p>
          <a:p>
            <a:pPr marL="0" indent="0" algn="just">
              <a:buNone/>
            </a:pPr>
            <a:endParaRPr lang="en-US" sz="1200"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Single-Master, and Multi-Worker Installation</a:t>
            </a:r>
          </a:p>
          <a:p>
            <a:pPr algn="just"/>
            <a:r>
              <a:rPr lang="en-US" sz="1800" dirty="0">
                <a:latin typeface="Arial Nova Cond" panose="020B0506020202020204" pitchFamily="34" charset="0"/>
              </a:rPr>
              <a:t>In this setup, we have a single master node, which also runs a single-node etcd instance. Multiple worker nodes are connected to the master node.</a:t>
            </a:r>
          </a:p>
          <a:p>
            <a:pPr marL="0" indent="0" algn="just">
              <a:buNone/>
            </a:pPr>
            <a:endParaRPr lang="en-US" sz="1200" b="1"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Multi-Master, and Multi-Worker Installation</a:t>
            </a:r>
          </a:p>
          <a:p>
            <a:pPr algn="just"/>
            <a:r>
              <a:rPr lang="en-US" sz="1800" dirty="0">
                <a:latin typeface="Arial Nova Cond" panose="020B0506020202020204" pitchFamily="34" charset="0"/>
              </a:rPr>
              <a:t>In this setup, we have multiple master nodes, which work in an HA mode, but we have a single-node etcd instance. Multiple worker nodes are connected to the master nodes.</a:t>
            </a:r>
          </a:p>
        </p:txBody>
      </p:sp>
      <p:sp>
        <p:nvSpPr>
          <p:cNvPr id="2" name="Slide Number Placeholder 1">
            <a:extLst>
              <a:ext uri="{FF2B5EF4-FFF2-40B4-BE49-F238E27FC236}">
                <a16:creationId xmlns:a16="http://schemas.microsoft.com/office/drawing/2014/main" id="{3F800C64-642A-4EC6-BF6D-0E1B58A8973F}"/>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Tree>
    <p:extLst>
      <p:ext uri="{BB962C8B-B14F-4D97-AF65-F5344CB8AC3E}">
        <p14:creationId xmlns:p14="http://schemas.microsoft.com/office/powerpoint/2010/main" val="1343531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Software Deployments</a:t>
            </a:r>
          </a:p>
        </p:txBody>
      </p:sp>
      <p:sp>
        <p:nvSpPr>
          <p:cNvPr id="6" name="TextBox 5"/>
          <p:cNvSpPr txBox="1"/>
          <p:nvPr/>
        </p:nvSpPr>
        <p:spPr>
          <a:xfrm>
            <a:off x="203201" y="739292"/>
            <a:ext cx="8572500" cy="3785652"/>
          </a:xfrm>
          <a:prstGeom prst="rect">
            <a:avLst/>
          </a:prstGeom>
          <a:noFill/>
        </p:spPr>
        <p:txBody>
          <a:bodyPr wrap="square" rtlCol="0">
            <a:spAutoFit/>
          </a:bodyPr>
          <a:lstStyle/>
          <a:p>
            <a:pPr marL="257175" indent="-257175">
              <a:buFont typeface="Arial" panose="020B0604020202020204" pitchFamily="34" charset="0"/>
              <a:buChar char="•"/>
            </a:pPr>
            <a:r>
              <a:rPr lang="en-US" sz="1600" dirty="0">
                <a:latin typeface="Arial Nova Cond" panose="020B0506020202020204" pitchFamily="34" charset="0"/>
              </a:rPr>
              <a:t>Software deployment includes all the process required for preparing a software application to run and operate in a specific environment.</a:t>
            </a:r>
          </a:p>
          <a:p>
            <a:pPr marL="257175" indent="-257175">
              <a:buFont typeface="Arial" panose="020B0604020202020204" pitchFamily="34" charset="0"/>
              <a:buChar char="•"/>
            </a:pPr>
            <a:r>
              <a:rPr lang="en-US" sz="1600" dirty="0">
                <a:latin typeface="Arial Nova Cond" panose="020B0506020202020204" pitchFamily="34" charset="0"/>
              </a:rPr>
              <a:t>It involves installation, configuration, testing and making changes to optimize the performance of the software.</a:t>
            </a: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endParaRPr lang="en-US" sz="1600" dirty="0">
              <a:latin typeface="Arial Nova Cond" panose="020B0506020202020204" pitchFamily="34" charset="0"/>
            </a:endParaRPr>
          </a:p>
          <a:p>
            <a:endParaRPr lang="en-US" sz="1600" b="1" dirty="0">
              <a:latin typeface="Arial Nova Cond" panose="020B0506020202020204" pitchFamily="34" charset="0"/>
            </a:endParaRPr>
          </a:p>
          <a:p>
            <a:r>
              <a:rPr lang="en-US" sz="1600" b="1" dirty="0">
                <a:latin typeface="Arial Nova Cond" panose="020B0506020202020204" pitchFamily="34" charset="0"/>
              </a:rPr>
              <a:t>Types of deployments ?</a:t>
            </a:r>
          </a:p>
          <a:p>
            <a:pPr marL="257175" indent="-257175">
              <a:buFont typeface="Wingdings" panose="05000000000000000000" pitchFamily="2" charset="2"/>
              <a:buChar char="ü"/>
            </a:pPr>
            <a:r>
              <a:rPr lang="en-US" sz="1600" b="1" dirty="0">
                <a:latin typeface="Arial Nova Cond" panose="020B0506020202020204" pitchFamily="34" charset="0"/>
              </a:rPr>
              <a:t>Recreate</a:t>
            </a:r>
            <a:r>
              <a:rPr lang="en-US" sz="1600" dirty="0">
                <a:latin typeface="Arial Nova Cond" panose="020B0506020202020204" pitchFamily="34" charset="0"/>
              </a:rPr>
              <a:t>: Version A is terminated then version B is rolled out.</a:t>
            </a:r>
          </a:p>
          <a:p>
            <a:pPr marL="257175" indent="-257175">
              <a:buFont typeface="Wingdings" panose="05000000000000000000" pitchFamily="2" charset="2"/>
              <a:buChar char="ü"/>
            </a:pPr>
            <a:r>
              <a:rPr lang="en-US" sz="1600" b="1" dirty="0">
                <a:latin typeface="Arial Nova Cond" panose="020B0506020202020204" pitchFamily="34" charset="0"/>
              </a:rPr>
              <a:t>Ramped</a:t>
            </a:r>
            <a:r>
              <a:rPr lang="en-US" sz="1600" dirty="0">
                <a:latin typeface="Arial Nova Cond" panose="020B0506020202020204" pitchFamily="34" charset="0"/>
              </a:rPr>
              <a:t> (also known as rolling-update or incremental): Version B is slowly rolled out and replacing version A.</a:t>
            </a:r>
          </a:p>
          <a:p>
            <a:pPr marL="257175" indent="-257175">
              <a:buFont typeface="Wingdings" panose="05000000000000000000" pitchFamily="2" charset="2"/>
              <a:buChar char="ü"/>
            </a:pPr>
            <a:r>
              <a:rPr lang="en-US" sz="1600" b="1" dirty="0">
                <a:latin typeface="Arial Nova Cond" panose="020B0506020202020204" pitchFamily="34" charset="0"/>
              </a:rPr>
              <a:t>Blue/Green</a:t>
            </a:r>
            <a:r>
              <a:rPr lang="en-US" sz="1600" dirty="0">
                <a:latin typeface="Arial Nova Cond" panose="020B0506020202020204" pitchFamily="34" charset="0"/>
              </a:rPr>
              <a:t>: Version B is released alongside version A, then the traffic is switched to version B.</a:t>
            </a:r>
          </a:p>
          <a:p>
            <a:pPr marL="257175" indent="-257175">
              <a:buFont typeface="Wingdings" panose="05000000000000000000" pitchFamily="2" charset="2"/>
              <a:buChar char="ü"/>
            </a:pPr>
            <a:r>
              <a:rPr lang="en-US" sz="1600" b="1" dirty="0">
                <a:latin typeface="Arial Nova Cond" panose="020B0506020202020204" pitchFamily="34" charset="0"/>
              </a:rPr>
              <a:t>Canary</a:t>
            </a:r>
            <a:r>
              <a:rPr lang="en-US" sz="1600" dirty="0">
                <a:latin typeface="Arial Nova Cond" panose="020B0506020202020204" pitchFamily="34" charset="0"/>
              </a:rPr>
              <a:t>: Version B is released to a subset of users, then proceed to a full rollout.</a:t>
            </a:r>
          </a:p>
        </p:txBody>
      </p:sp>
      <p:graphicFrame>
        <p:nvGraphicFramePr>
          <p:cNvPr id="10" name="Diagram 9"/>
          <p:cNvGraphicFramePr/>
          <p:nvPr/>
        </p:nvGraphicFramePr>
        <p:xfrm>
          <a:off x="1282700" y="2006599"/>
          <a:ext cx="6096000" cy="69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fld id="{D5B5496A-B812-4B04-965F-AA4CB6D9D63C}" type="slidenum">
              <a:rPr lang="en-US" smtClean="0"/>
              <a:t>3</a:t>
            </a:fld>
            <a:endParaRPr lang="en-US" dirty="0"/>
          </a:p>
        </p:txBody>
      </p:sp>
    </p:spTree>
    <p:extLst>
      <p:ext uri="{BB962C8B-B14F-4D97-AF65-F5344CB8AC3E}">
        <p14:creationId xmlns:p14="http://schemas.microsoft.com/office/powerpoint/2010/main" val="218524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Infrastructure for Kubernetes Installation</a:t>
            </a:r>
          </a:p>
        </p:txBody>
      </p:sp>
      <p:sp>
        <p:nvSpPr>
          <p:cNvPr id="8" name="Content Placeholder 2"/>
          <p:cNvSpPr txBox="1">
            <a:spLocks/>
          </p:cNvSpPr>
          <p:nvPr/>
        </p:nvSpPr>
        <p:spPr>
          <a:xfrm>
            <a:off x="387660" y="739293"/>
            <a:ext cx="8451547"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Arial Nova Cond" panose="020B0506020202020204" pitchFamily="34" charset="0"/>
              </a:rPr>
              <a:t>Localhost Installation - </a:t>
            </a:r>
            <a:r>
              <a:rPr lang="en-US" sz="1800" dirty="0">
                <a:latin typeface="Arial Nova Cond" panose="020B0506020202020204" pitchFamily="34" charset="0"/>
              </a:rPr>
              <a:t>Minikube</a:t>
            </a:r>
            <a:endParaRPr lang="en-US" sz="1800" b="1" dirty="0">
              <a:latin typeface="Arial Nova Cond" panose="020B0506020202020204" pitchFamily="34" charset="0"/>
            </a:endParaRPr>
          </a:p>
          <a:p>
            <a:r>
              <a:rPr lang="en-US" sz="1800" b="1" dirty="0">
                <a:latin typeface="Arial Nova Cond" panose="020B0506020202020204" pitchFamily="34" charset="0"/>
              </a:rPr>
              <a:t>On-Premise Installation </a:t>
            </a:r>
            <a:r>
              <a:rPr lang="en-US" sz="1800" dirty="0">
                <a:latin typeface="Arial Nova Cond" panose="020B0506020202020204" pitchFamily="34" charset="0"/>
              </a:rPr>
              <a:t>- Vagrant, </a:t>
            </a:r>
            <a:r>
              <a:rPr lang="en-US" sz="1800" dirty="0" err="1">
                <a:latin typeface="Arial Nova Cond" panose="020B0506020202020204" pitchFamily="34" charset="0"/>
              </a:rPr>
              <a:t>Vmware</a:t>
            </a:r>
            <a:r>
              <a:rPr lang="en-US" sz="1800" dirty="0">
                <a:latin typeface="Arial Nova Cond" panose="020B0506020202020204" pitchFamily="34" charset="0"/>
              </a:rPr>
              <a:t>, KVM</a:t>
            </a:r>
          </a:p>
          <a:p>
            <a:r>
              <a:rPr lang="en-US" sz="1800" b="1" dirty="0">
                <a:latin typeface="Arial Nova Cond" panose="020B0506020202020204" pitchFamily="34" charset="0"/>
              </a:rPr>
              <a:t>Cloud Installation</a:t>
            </a:r>
          </a:p>
          <a:p>
            <a:pPr lvl="1"/>
            <a:r>
              <a:rPr lang="en-US" sz="1800" dirty="0">
                <a:latin typeface="Arial Nova Cond" panose="020B0506020202020204" pitchFamily="34" charset="0"/>
              </a:rPr>
              <a:t>Google Kubernetes Engine (GKE)</a:t>
            </a:r>
          </a:p>
          <a:p>
            <a:pPr lvl="1"/>
            <a:r>
              <a:rPr lang="en-US" sz="1800" dirty="0">
                <a:latin typeface="Arial Nova Cond" panose="020B0506020202020204" pitchFamily="34" charset="0"/>
              </a:rPr>
              <a:t>Azure Container Service (AKS)</a:t>
            </a:r>
          </a:p>
          <a:p>
            <a:pPr lvl="1"/>
            <a:r>
              <a:rPr lang="en-US" sz="1800" dirty="0">
                <a:latin typeface="Arial Nova Cond" panose="020B0506020202020204" pitchFamily="34" charset="0"/>
              </a:rPr>
              <a:t>Amazon Elastic Container Service for Kubernetes (EKS) </a:t>
            </a:r>
          </a:p>
          <a:p>
            <a:pPr lvl="1"/>
            <a:r>
              <a:rPr lang="en-US" sz="1800" dirty="0" err="1">
                <a:latin typeface="Arial Nova Cond" panose="020B0506020202020204" pitchFamily="34" charset="0"/>
              </a:rPr>
              <a:t>OpenShift</a:t>
            </a:r>
            <a:r>
              <a:rPr lang="en-US" sz="1800" dirty="0">
                <a:latin typeface="Arial Nova Cond" panose="020B0506020202020204" pitchFamily="34" charset="0"/>
              </a:rPr>
              <a:t> </a:t>
            </a:r>
          </a:p>
          <a:p>
            <a:pPr lvl="1"/>
            <a:r>
              <a:rPr lang="en-US" sz="1800" dirty="0">
                <a:latin typeface="Arial Nova Cond" panose="020B0506020202020204" pitchFamily="34" charset="0"/>
              </a:rPr>
              <a:t>Platform9</a:t>
            </a:r>
          </a:p>
          <a:p>
            <a:pPr lvl="1"/>
            <a:r>
              <a:rPr lang="en-US" sz="1800" dirty="0">
                <a:latin typeface="Arial Nova Cond" panose="020B0506020202020204" pitchFamily="34" charset="0"/>
              </a:rPr>
              <a:t>IBM Cloud Container Service </a:t>
            </a:r>
            <a:endParaRPr lang="en-US" sz="1800" b="1" dirty="0">
              <a:latin typeface="Arial Nova Cond" panose="020B0506020202020204" pitchFamily="34" charset="0"/>
            </a:endParaRPr>
          </a:p>
          <a:p>
            <a:pPr marL="0" lvl="1" indent="0">
              <a:spcBef>
                <a:spcPts val="750"/>
              </a:spcBef>
              <a:buNone/>
            </a:pPr>
            <a:r>
              <a:rPr lang="en-US" sz="1800" b="1" dirty="0">
                <a:latin typeface="Arial Nova Cond" panose="020B0506020202020204" pitchFamily="34" charset="0"/>
              </a:rPr>
              <a:t>Kubernetes Installation Tools/Resources:</a:t>
            </a:r>
          </a:p>
          <a:p>
            <a:pPr marL="742950" lvl="3" indent="-285750">
              <a:lnSpc>
                <a:spcPct val="110000"/>
              </a:lnSpc>
              <a:spcBef>
                <a:spcPts val="0"/>
              </a:spcBef>
            </a:pPr>
            <a:r>
              <a:rPr lang="en-US" dirty="0" err="1">
                <a:latin typeface="Arial Nova Cond" panose="020B0506020202020204" pitchFamily="34" charset="0"/>
              </a:rPr>
              <a:t>Kubeadm</a:t>
            </a:r>
            <a:endParaRPr lang="en-US" dirty="0">
              <a:latin typeface="Arial Nova Cond" panose="020B0506020202020204" pitchFamily="34" charset="0"/>
            </a:endParaRPr>
          </a:p>
          <a:p>
            <a:pPr marL="742950" lvl="3" indent="-285750">
              <a:lnSpc>
                <a:spcPct val="110000"/>
              </a:lnSpc>
              <a:spcBef>
                <a:spcPts val="0"/>
              </a:spcBef>
            </a:pPr>
            <a:r>
              <a:rPr lang="en-US" dirty="0" err="1">
                <a:latin typeface="Arial Nova Cond" panose="020B0506020202020204" pitchFamily="34" charset="0"/>
              </a:rPr>
              <a:t>Kubespray</a:t>
            </a:r>
            <a:endParaRPr lang="en-US" dirty="0">
              <a:latin typeface="Arial Nova Cond" panose="020B0506020202020204" pitchFamily="34" charset="0"/>
            </a:endParaRPr>
          </a:p>
          <a:p>
            <a:pPr marL="742950" lvl="3" indent="-285750">
              <a:lnSpc>
                <a:spcPct val="110000"/>
              </a:lnSpc>
              <a:spcBef>
                <a:spcPts val="0"/>
              </a:spcBef>
            </a:pPr>
            <a:r>
              <a:rPr lang="en-US" dirty="0">
                <a:latin typeface="Arial Nova Cond" panose="020B0506020202020204" pitchFamily="34" charset="0"/>
              </a:rPr>
              <a:t>kops</a:t>
            </a:r>
          </a:p>
        </p:txBody>
      </p:sp>
      <p:sp>
        <p:nvSpPr>
          <p:cNvPr id="2" name="Slide Number Placeholder 1">
            <a:extLst>
              <a:ext uri="{FF2B5EF4-FFF2-40B4-BE49-F238E27FC236}">
                <a16:creationId xmlns:a16="http://schemas.microsoft.com/office/drawing/2014/main" id="{732B70F1-F442-4EC9-A957-0C7B6670190B}"/>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Tree>
    <p:extLst>
      <p:ext uri="{BB962C8B-B14F-4D97-AF65-F5344CB8AC3E}">
        <p14:creationId xmlns:p14="http://schemas.microsoft.com/office/powerpoint/2010/main" val="4270736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1491" y="108039"/>
            <a:ext cx="8822009"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Setting Up a Single-Node Kubernetes Cluster with Minikube</a:t>
            </a:r>
            <a:endParaRPr lang="en-US" sz="1500" b="1" dirty="0">
              <a:latin typeface="Arial Nova Cond" panose="020B0506020202020204" pitchFamily="34" charset="0"/>
            </a:endParaRPr>
          </a:p>
        </p:txBody>
      </p:sp>
      <p:sp>
        <p:nvSpPr>
          <p:cNvPr id="4" name="Content Placeholder 2"/>
          <p:cNvSpPr txBox="1">
            <a:spLocks/>
          </p:cNvSpPr>
          <p:nvPr/>
        </p:nvSpPr>
        <p:spPr>
          <a:xfrm>
            <a:off x="227194" y="568046"/>
            <a:ext cx="8630602" cy="4007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Install Docker</a:t>
            </a:r>
          </a:p>
          <a:p>
            <a:pPr marL="0" indent="0">
              <a:buNone/>
            </a:pPr>
            <a:r>
              <a:rPr lang="en-US" sz="1800" dirty="0">
                <a:solidFill>
                  <a:schemeClr val="accent2">
                    <a:lumMod val="50000"/>
                  </a:schemeClr>
                </a:solidFill>
                <a:latin typeface="Arial Nova Cond" panose="020B0506020202020204" pitchFamily="34" charset="0"/>
              </a:rPr>
              <a:t>$</a:t>
            </a:r>
            <a:r>
              <a:rPr lang="en-US" sz="1800" dirty="0">
                <a:latin typeface="Arial Nova Cond" panose="020B0506020202020204" pitchFamily="34" charset="0"/>
              </a:rPr>
              <a:t> </a:t>
            </a:r>
            <a:r>
              <a:rPr lang="en-US" sz="1800" dirty="0" err="1">
                <a:solidFill>
                  <a:schemeClr val="accent2">
                    <a:lumMod val="75000"/>
                  </a:schemeClr>
                </a:solidFill>
                <a:latin typeface="Arial Nova Cond" panose="020B0506020202020204" pitchFamily="34" charset="0"/>
              </a:rPr>
              <a:t>sudo</a:t>
            </a:r>
            <a:r>
              <a:rPr lang="en-US" sz="1800" dirty="0">
                <a:solidFill>
                  <a:schemeClr val="accent2">
                    <a:lumMod val="75000"/>
                  </a:schemeClr>
                </a:solidFill>
                <a:latin typeface="Arial Nova Cond" panose="020B0506020202020204" pitchFamily="34" charset="0"/>
              </a:rPr>
              <a:t> apt update &amp;&amp; apt -y install docker.io</a:t>
            </a: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Install kubectl</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pt-BR" sz="1600" dirty="0">
                <a:solidFill>
                  <a:schemeClr val="accent2">
                    <a:lumMod val="75000"/>
                  </a:schemeClr>
                </a:solidFill>
                <a:latin typeface="Arial Nova Cond" panose="020B0506020202020204" pitchFamily="34" charset="0"/>
              </a:rPr>
              <a:t>curl -LO https://storage.googleapis.com/kubernetes-release/release/$(curl -s </a:t>
            </a:r>
            <a:r>
              <a:rPr lang="pt-BR" sz="1600" dirty="0">
                <a:solidFill>
                  <a:schemeClr val="accent2">
                    <a:lumMod val="75000"/>
                  </a:schemeClr>
                </a:solidFill>
                <a:latin typeface="Arial Nova Cond" panose="020B0506020202020204" pitchFamily="34" charset="0"/>
                <a:hlinkClick r:id="rId3"/>
              </a:rPr>
              <a:t>https://storage.googleapis.com/kubernetes-release/release/stable.txt)/bin/linux/amd64/kubectl</a:t>
            </a:r>
            <a:r>
              <a:rPr lang="pt-BR" sz="1600" dirty="0">
                <a:solidFill>
                  <a:schemeClr val="accent2">
                    <a:lumMod val="75000"/>
                  </a:schemeClr>
                </a:solidFill>
                <a:latin typeface="Arial Nova Cond" panose="020B0506020202020204" pitchFamily="34" charset="0"/>
              </a:rPr>
              <a:t> </a:t>
            </a:r>
          </a:p>
          <a:p>
            <a:pPr marL="0" indent="0">
              <a:buNone/>
            </a:pPr>
            <a:r>
              <a:rPr lang="pt-BR" sz="1600" dirty="0">
                <a:solidFill>
                  <a:schemeClr val="accent2">
                    <a:lumMod val="75000"/>
                  </a:schemeClr>
                </a:solidFill>
                <a:latin typeface="Arial Nova Cond" panose="020B0506020202020204" pitchFamily="34" charset="0"/>
              </a:rPr>
              <a:t>$ chmod +x ./kubectl &amp;&amp; sudo mv ./kubectl /usr/local/bin/kubectl</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Install Minikube</a:t>
            </a:r>
          </a:p>
          <a:p>
            <a:pPr marL="0" indent="0">
              <a:buNone/>
            </a:pPr>
            <a:r>
              <a:rPr lang="en-US" sz="1600" dirty="0">
                <a:solidFill>
                  <a:schemeClr val="accent2">
                    <a:lumMod val="50000"/>
                  </a:schemeClr>
                </a:solidFill>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curl -Lo minikube </a:t>
            </a:r>
            <a:r>
              <a:rPr lang="en-US" sz="1600" dirty="0">
                <a:solidFill>
                  <a:schemeClr val="accent2">
                    <a:lumMod val="75000"/>
                  </a:schemeClr>
                </a:solidFill>
                <a:latin typeface="Arial Nova Cond" panose="020B0506020202020204" pitchFamily="34" charset="0"/>
                <a:hlinkClick r:id="rId4"/>
              </a:rPr>
              <a:t>https://storage.googleapis.com/minikube/releases/latest/minikube-linux-amd64</a:t>
            </a:r>
            <a:endParaRPr lang="en-US" sz="1600" dirty="0">
              <a:solidFill>
                <a:schemeClr val="accent2">
                  <a:lumMod val="75000"/>
                </a:schemeClr>
              </a:solidFill>
              <a:latin typeface="Arial Nova Cond" panose="020B0506020202020204" pitchFamily="34" charset="0"/>
            </a:endParaRPr>
          </a:p>
          <a:p>
            <a:pPr marL="0" indent="0">
              <a:buNone/>
            </a:pPr>
            <a:r>
              <a:rPr lang="en-US" sz="1600" dirty="0">
                <a:solidFill>
                  <a:schemeClr val="accent2">
                    <a:lumMod val="75000"/>
                  </a:schemeClr>
                </a:solidFill>
                <a:latin typeface="Arial Nova Cond" panose="020B0506020202020204" pitchFamily="34" charset="0"/>
              </a:rPr>
              <a:t>$ chmod +x minikube &amp;&amp; </a:t>
            </a:r>
            <a:r>
              <a:rPr lang="en-US" sz="1600" dirty="0" err="1">
                <a:solidFill>
                  <a:schemeClr val="accent2">
                    <a:lumMod val="75000"/>
                  </a:schemeClr>
                </a:solidFill>
                <a:latin typeface="Arial Nova Cond" panose="020B0506020202020204" pitchFamily="34" charset="0"/>
              </a:rPr>
              <a:t>sudo</a:t>
            </a:r>
            <a:r>
              <a:rPr lang="en-US" sz="1600" dirty="0">
                <a:solidFill>
                  <a:schemeClr val="accent2">
                    <a:lumMod val="75000"/>
                  </a:schemeClr>
                </a:solidFill>
                <a:latin typeface="Arial Nova Cond" panose="020B0506020202020204" pitchFamily="34" charset="0"/>
              </a:rPr>
              <a:t> mv </a:t>
            </a:r>
            <a:r>
              <a:rPr lang="en-US" sz="1600" dirty="0" err="1">
                <a:solidFill>
                  <a:schemeClr val="accent2">
                    <a:lumMod val="75000"/>
                  </a:schemeClr>
                </a:solidFill>
                <a:latin typeface="Arial Nova Cond" panose="020B0506020202020204" pitchFamily="34" charset="0"/>
              </a:rPr>
              <a:t>minikube</a:t>
            </a:r>
            <a:r>
              <a:rPr lang="en-US" sz="1600" dirty="0">
                <a:solidFill>
                  <a:schemeClr val="accent2">
                    <a:lumMod val="75000"/>
                  </a:schemeClr>
                </a:solidFill>
                <a:latin typeface="Arial Nova Cond" panose="020B0506020202020204" pitchFamily="34" charset="0"/>
              </a:rPr>
              <a:t> /</a:t>
            </a:r>
            <a:r>
              <a:rPr lang="en-US" sz="1600" dirty="0" err="1">
                <a:solidFill>
                  <a:schemeClr val="accent2">
                    <a:lumMod val="75000"/>
                  </a:schemeClr>
                </a:solidFill>
                <a:latin typeface="Arial Nova Cond" panose="020B0506020202020204" pitchFamily="34" charset="0"/>
              </a:rPr>
              <a:t>usr</a:t>
            </a:r>
            <a:r>
              <a:rPr lang="en-US" sz="1600" dirty="0">
                <a:solidFill>
                  <a:schemeClr val="accent2">
                    <a:lumMod val="75000"/>
                  </a:schemeClr>
                </a:solidFill>
                <a:latin typeface="Arial Nova Cond" panose="020B0506020202020204" pitchFamily="34" charset="0"/>
              </a:rPr>
              <a:t>/local/bin/</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Start </a:t>
            </a:r>
            <a:r>
              <a:rPr lang="en-US" sz="1800" b="1" dirty="0" err="1">
                <a:latin typeface="Arial Nova Cond" panose="020B0506020202020204" pitchFamily="34" charset="0"/>
              </a:rPr>
              <a:t>Minikube</a:t>
            </a:r>
            <a:endParaRPr lang="en-US" sz="1800" b="1" dirty="0">
              <a:latin typeface="Arial Nova Cond" panose="020B0506020202020204" pitchFamily="34" charset="0"/>
            </a:endParaRP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yum install </a:t>
            </a:r>
            <a:r>
              <a:rPr lang="en-US" sz="1600">
                <a:latin typeface="Arial Nova Cond" panose="020B0506020202020204" pitchFamily="34" charset="0"/>
              </a:rPr>
              <a:t>conntrack</a:t>
            </a:r>
            <a:endParaRPr lang="en-US" sz="1600" dirty="0">
              <a:latin typeface="Arial Nova Cond" panose="020B0506020202020204" pitchFamily="34" charset="0"/>
            </a:endParaRPr>
          </a:p>
          <a:p>
            <a:pPr marL="0" indent="0">
              <a:buNone/>
            </a:pPr>
            <a:r>
              <a:rPr lang="en-US" sz="1600" dirty="0">
                <a:solidFill>
                  <a:schemeClr val="accent2">
                    <a:lumMod val="75000"/>
                  </a:schemeClr>
                </a:solidFill>
                <a:latin typeface="Arial Nova Cond" panose="020B0506020202020204" pitchFamily="34" charset="0"/>
              </a:rPr>
              <a:t>$ </a:t>
            </a:r>
            <a:r>
              <a:rPr lang="en-US" sz="1600" dirty="0" err="1">
                <a:solidFill>
                  <a:schemeClr val="accent2">
                    <a:lumMod val="75000"/>
                  </a:schemeClr>
                </a:solidFill>
                <a:latin typeface="Arial Nova Cond" panose="020B0506020202020204" pitchFamily="34" charset="0"/>
              </a:rPr>
              <a:t>minikube</a:t>
            </a:r>
            <a:r>
              <a:rPr lang="en-US" sz="1600" dirty="0">
                <a:solidFill>
                  <a:schemeClr val="accent2">
                    <a:lumMod val="75000"/>
                  </a:schemeClr>
                </a:solidFill>
                <a:latin typeface="Arial Nova Cond" panose="020B0506020202020204" pitchFamily="34" charset="0"/>
              </a:rPr>
              <a:t> start --</a:t>
            </a:r>
            <a:r>
              <a:rPr lang="en-US" sz="1600" dirty="0" err="1">
                <a:solidFill>
                  <a:schemeClr val="accent2">
                    <a:lumMod val="75000"/>
                  </a:schemeClr>
                </a:solidFill>
                <a:latin typeface="Arial Nova Cond" panose="020B0506020202020204" pitchFamily="34" charset="0"/>
              </a:rPr>
              <a:t>vm</a:t>
            </a:r>
            <a:r>
              <a:rPr lang="en-US" sz="1600" dirty="0">
                <a:solidFill>
                  <a:schemeClr val="accent2">
                    <a:lumMod val="75000"/>
                  </a:schemeClr>
                </a:solidFill>
                <a:latin typeface="Arial Nova Cond" panose="020B0506020202020204" pitchFamily="34" charset="0"/>
              </a:rPr>
              <a:t>-driver=none</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minikube status</a:t>
            </a:r>
          </a:p>
        </p:txBody>
      </p:sp>
      <p:sp>
        <p:nvSpPr>
          <p:cNvPr id="2" name="Slide Number Placeholder 1">
            <a:extLst>
              <a:ext uri="{FF2B5EF4-FFF2-40B4-BE49-F238E27FC236}">
                <a16:creationId xmlns:a16="http://schemas.microsoft.com/office/drawing/2014/main" id="{57731812-35B3-4328-A521-29AE7882083C}"/>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Tree>
    <p:extLst>
      <p:ext uri="{BB962C8B-B14F-4D97-AF65-F5344CB8AC3E}">
        <p14:creationId xmlns:p14="http://schemas.microsoft.com/office/powerpoint/2010/main" val="837669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Kubectl Usage</a:t>
            </a:r>
          </a:p>
        </p:txBody>
      </p:sp>
      <p:sp>
        <p:nvSpPr>
          <p:cNvPr id="8" name="Content Placeholder 2"/>
          <p:cNvSpPr txBox="1">
            <a:spLocks/>
          </p:cNvSpPr>
          <p:nvPr/>
        </p:nvSpPr>
        <p:spPr>
          <a:xfrm>
            <a:off x="472272" y="739293"/>
            <a:ext cx="8366935"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 kubectl [COMMAND] [TYPE] [NAME] [flags]</a:t>
            </a:r>
          </a:p>
          <a:p>
            <a:pPr marL="0" indent="0">
              <a:buNone/>
            </a:pPr>
            <a:r>
              <a:rPr lang="en-US" sz="1800" b="1" dirty="0">
                <a:latin typeface="Arial Nova Cond" panose="020B0506020202020204" pitchFamily="34" charset="0"/>
              </a:rPr>
              <a:t>COMMAND:</a:t>
            </a:r>
            <a:r>
              <a:rPr lang="en-US" sz="1800" dirty="0">
                <a:latin typeface="Arial Nova Cond" panose="020B0506020202020204" pitchFamily="34" charset="0"/>
              </a:rPr>
              <a:t> Specifies the operation that you want to perform on one or more resources, for example create, apply, get, describe, delete, exec …</a:t>
            </a:r>
          </a:p>
          <a:p>
            <a:pPr marL="0" indent="0">
              <a:buNone/>
            </a:pPr>
            <a:r>
              <a:rPr lang="en-US" sz="1800" b="1" dirty="0">
                <a:latin typeface="Arial Nova Cond" panose="020B0506020202020204" pitchFamily="34" charset="0"/>
              </a:rPr>
              <a:t>TYPE: </a:t>
            </a:r>
            <a:r>
              <a:rPr lang="en-US" sz="1800" dirty="0">
                <a:latin typeface="Arial Nova Cond" panose="020B0506020202020204" pitchFamily="34" charset="0"/>
              </a:rPr>
              <a:t>Specifies the resource type </a:t>
            </a:r>
            <a:r>
              <a:rPr lang="en-US" sz="1800" dirty="0" err="1">
                <a:latin typeface="Arial Nova Cond" panose="020B0506020202020204" pitchFamily="34" charset="0"/>
              </a:rPr>
              <a:t>i.e</a:t>
            </a:r>
            <a:r>
              <a:rPr lang="en-US" sz="1800" dirty="0">
                <a:latin typeface="Arial Nova Cond" panose="020B0506020202020204" pitchFamily="34" charset="0"/>
              </a:rPr>
              <a:t> nodes, pods, services, </a:t>
            </a:r>
            <a:r>
              <a:rPr lang="en-US" sz="1800" dirty="0" err="1">
                <a:latin typeface="Arial Nova Cond" panose="020B0506020202020204" pitchFamily="34" charset="0"/>
              </a:rPr>
              <a:t>rc</a:t>
            </a:r>
            <a:r>
              <a:rPr lang="en-US" sz="1800" dirty="0">
                <a:latin typeface="Arial Nova Cond" panose="020B0506020202020204" pitchFamily="34" charset="0"/>
              </a:rPr>
              <a:t>, </a:t>
            </a:r>
            <a:r>
              <a:rPr lang="en-US" sz="1800" dirty="0" err="1">
                <a:latin typeface="Arial Nova Cond" panose="020B0506020202020204" pitchFamily="34" charset="0"/>
              </a:rPr>
              <a:t>rs</a:t>
            </a:r>
            <a:r>
              <a:rPr lang="en-US" sz="1800" dirty="0">
                <a:latin typeface="Arial Nova Cond" panose="020B0506020202020204" pitchFamily="34" charset="0"/>
              </a:rPr>
              <a:t> …</a:t>
            </a:r>
          </a:p>
          <a:p>
            <a:pPr marL="0" indent="0">
              <a:buNone/>
            </a:pPr>
            <a:r>
              <a:rPr lang="en-US" sz="1800" b="1" dirty="0">
                <a:latin typeface="Arial Nova Cond" panose="020B0506020202020204" pitchFamily="34" charset="0"/>
              </a:rPr>
              <a:t>NAME: </a:t>
            </a:r>
            <a:r>
              <a:rPr lang="en-US" sz="1800" dirty="0">
                <a:latin typeface="Arial Nova Cond" panose="020B0506020202020204" pitchFamily="34" charset="0"/>
              </a:rPr>
              <a:t>Specifies the name of the resource</a:t>
            </a:r>
          </a:p>
          <a:p>
            <a:pPr marL="0" indent="0">
              <a:buNone/>
            </a:pPr>
            <a:r>
              <a:rPr lang="en-US" sz="1800" b="1" dirty="0">
                <a:latin typeface="Arial Nova Cond" panose="020B0506020202020204" pitchFamily="34" charset="0"/>
              </a:rPr>
              <a:t>flags: </a:t>
            </a:r>
            <a:r>
              <a:rPr lang="en-US" sz="1800" dirty="0">
                <a:latin typeface="Arial Nova Cond" panose="020B0506020202020204" pitchFamily="34" charset="0"/>
              </a:rPr>
              <a:t>Optional arguments</a:t>
            </a:r>
          </a:p>
          <a:p>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version </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get node</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nodes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p:txBody>
      </p:sp>
      <p:sp>
        <p:nvSpPr>
          <p:cNvPr id="2" name="Slide Number Placeholder 1">
            <a:extLst>
              <a:ext uri="{FF2B5EF4-FFF2-40B4-BE49-F238E27FC236}">
                <a16:creationId xmlns:a16="http://schemas.microsoft.com/office/drawing/2014/main" id="{261F992D-3FFD-4950-BD25-9CA377198DD1}"/>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Tree>
    <p:extLst>
      <p:ext uri="{BB962C8B-B14F-4D97-AF65-F5344CB8AC3E}">
        <p14:creationId xmlns:p14="http://schemas.microsoft.com/office/powerpoint/2010/main" val="76610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479434" cy="646331"/>
          </a:xfrm>
          <a:prstGeom prst="rect">
            <a:avLst/>
          </a:prstGeom>
        </p:spPr>
        <p:txBody>
          <a:bodyPr wrap="square">
            <a:spAutoFit/>
          </a:bodyPr>
          <a:lstStyle/>
          <a:p>
            <a:r>
              <a:rPr lang="en-US" sz="3600" b="1" dirty="0"/>
              <a:t>Pods</a:t>
            </a:r>
          </a:p>
        </p:txBody>
      </p:sp>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Tree>
    <p:extLst>
      <p:ext uri="{BB962C8B-B14F-4D97-AF65-F5344CB8AC3E}">
        <p14:creationId xmlns:p14="http://schemas.microsoft.com/office/powerpoint/2010/main" val="1051674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34</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EC50E577-0F68-4AE2-995E-83F247CCDA5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424" y="0"/>
            <a:ext cx="8289151" cy="4681904"/>
          </a:xfrm>
          <a:prstGeom prst="rect">
            <a:avLst/>
          </a:prstGeom>
        </p:spPr>
      </p:pic>
    </p:spTree>
    <p:extLst>
      <p:ext uri="{BB962C8B-B14F-4D97-AF65-F5344CB8AC3E}">
        <p14:creationId xmlns:p14="http://schemas.microsoft.com/office/powerpoint/2010/main" val="409350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246716" y="943229"/>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A Pod is the smallest and simplest unit in the Kubernetes object model that you create or deploy.</a:t>
            </a:r>
          </a:p>
          <a:p>
            <a:pPr>
              <a:lnSpc>
                <a:spcPct val="120000"/>
              </a:lnSpc>
            </a:pPr>
            <a:r>
              <a:rPr lang="en-US" sz="1800" dirty="0">
                <a:latin typeface="Arial Nova Cond" panose="020B0506020202020204" pitchFamily="34" charset="0"/>
              </a:rPr>
              <a:t> A Pod represents a running process on your cluster.</a:t>
            </a:r>
          </a:p>
          <a:p>
            <a:pPr>
              <a:lnSpc>
                <a:spcPct val="120000"/>
              </a:lnSpc>
            </a:pPr>
            <a:r>
              <a:rPr lang="en-US" sz="1800" dirty="0">
                <a:latin typeface="Arial Nova Cond" panose="020B0506020202020204" pitchFamily="34" charset="0"/>
              </a:rPr>
              <a:t> A Pod encapsulates an application container, storage resources, a unique network IP, and options that govern how the container(s) should run</a:t>
            </a:r>
          </a:p>
          <a:p>
            <a:pPr>
              <a:lnSpc>
                <a:spcPct val="120000"/>
              </a:lnSpc>
            </a:pPr>
            <a:r>
              <a:rPr lang="en-US" sz="1800" dirty="0">
                <a:latin typeface="Arial Nova Cond" panose="020B0506020202020204" pitchFamily="34" charset="0"/>
              </a:rPr>
              <a:t> Kubernetes manages the Pods rather than the containers directly.</a:t>
            </a:r>
          </a:p>
          <a:p>
            <a:pPr>
              <a:lnSpc>
                <a:spcPct val="120000"/>
              </a:lnSpc>
            </a:pPr>
            <a:r>
              <a:rPr lang="en-US" sz="1800" dirty="0">
                <a:latin typeface="Arial Nova Cond" panose="020B0506020202020204" pitchFamily="34" charset="0"/>
              </a:rPr>
              <a:t> Pods in a Kubernetes cluster can be used in two main ways:</a:t>
            </a:r>
          </a:p>
          <a:p>
            <a:pPr lvl="1">
              <a:lnSpc>
                <a:spcPct val="120000"/>
              </a:lnSpc>
            </a:pPr>
            <a:r>
              <a:rPr lang="en-US" sz="1800" dirty="0">
                <a:latin typeface="Arial Nova Cond" panose="020B0506020202020204" pitchFamily="34" charset="0"/>
              </a:rPr>
              <a:t> Pods that run a single container - common use case</a:t>
            </a:r>
          </a:p>
          <a:p>
            <a:pPr lvl="1">
              <a:lnSpc>
                <a:spcPct val="120000"/>
              </a:lnSpc>
            </a:pPr>
            <a:r>
              <a:rPr lang="en-US" sz="1800" dirty="0">
                <a:latin typeface="Arial Nova Cond" panose="020B0506020202020204" pitchFamily="34" charset="0"/>
              </a:rPr>
              <a:t> Pods that run multiple containers that need to work together</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Tree>
    <p:extLst>
      <p:ext uri="{BB962C8B-B14F-4D97-AF65-F5344CB8AC3E}">
        <p14:creationId xmlns:p14="http://schemas.microsoft.com/office/powerpoint/2010/main" val="1704027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387661" y="878684"/>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Each Pod is assigned a </a:t>
            </a:r>
            <a:r>
              <a:rPr lang="en-US" sz="1800" b="1" dirty="0">
                <a:latin typeface="Arial Nova Cond" panose="020B0506020202020204" pitchFamily="34" charset="0"/>
              </a:rPr>
              <a:t>unique IP</a:t>
            </a:r>
            <a:r>
              <a:rPr lang="en-US" sz="1800" dirty="0">
                <a:latin typeface="Arial Nova Cond" panose="020B0506020202020204" pitchFamily="34" charset="0"/>
              </a:rPr>
              <a:t> address. </a:t>
            </a:r>
          </a:p>
          <a:p>
            <a:pPr>
              <a:lnSpc>
                <a:spcPct val="120000"/>
              </a:lnSpc>
            </a:pPr>
            <a:r>
              <a:rPr lang="en-US" sz="1800" dirty="0">
                <a:latin typeface="Arial Nova Cond" panose="020B0506020202020204" pitchFamily="34" charset="0"/>
              </a:rPr>
              <a:t>Every container in a Pod shares the IP address and network ports. </a:t>
            </a:r>
          </a:p>
          <a:p>
            <a:pPr>
              <a:lnSpc>
                <a:spcPct val="120000"/>
              </a:lnSpc>
            </a:pPr>
            <a:r>
              <a:rPr lang="en-US" sz="1800" dirty="0">
                <a:latin typeface="Arial Nova Cond" panose="020B0506020202020204" pitchFamily="34" charset="0"/>
              </a:rPr>
              <a:t>Containers inside a Pod can communicate with one another using localhost.</a:t>
            </a:r>
          </a:p>
          <a:p>
            <a:pPr>
              <a:lnSpc>
                <a:spcPct val="120000"/>
              </a:lnSpc>
            </a:pPr>
            <a:r>
              <a:rPr lang="en-US" sz="1800" dirty="0">
                <a:latin typeface="Arial Nova Cond" panose="020B0506020202020204" pitchFamily="34" charset="0"/>
              </a:rPr>
              <a:t>All containers in the Pod can access the shared volumes, allowing those containers to share data.</a:t>
            </a:r>
          </a:p>
          <a:p>
            <a:pPr>
              <a:lnSpc>
                <a:spcPct val="120000"/>
              </a:lnSpc>
            </a:pPr>
            <a:r>
              <a:rPr lang="en-US" sz="1800" dirty="0">
                <a:latin typeface="Arial Nova Cond" panose="020B0506020202020204" pitchFamily="34" charset="0"/>
              </a:rPr>
              <a:t>Kubernetes scales pods and not containers</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Tree>
    <p:extLst>
      <p:ext uri="{BB962C8B-B14F-4D97-AF65-F5344CB8AC3E}">
        <p14:creationId xmlns:p14="http://schemas.microsoft.com/office/powerpoint/2010/main" val="805540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Understanding Pods</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Nova Cond" panose="020B0506020202020204" pitchFamily="34" charset="0"/>
              </a:rPr>
              <a:t>When a Pod gets created, it is scheduled to run on a Node in your cluster. </a:t>
            </a:r>
          </a:p>
          <a:p>
            <a:pPr>
              <a:lnSpc>
                <a:spcPct val="100000"/>
              </a:lnSpc>
            </a:pPr>
            <a:r>
              <a:rPr lang="en-US" sz="1600" dirty="0">
                <a:latin typeface="Arial Nova Cond" panose="020B0506020202020204" pitchFamily="34" charset="0"/>
              </a:rPr>
              <a:t>The Pod remains on that Node until the process is terminated, the pod object is deleted, the pod is evicted for lack of resources, or the Node fails.</a:t>
            </a:r>
          </a:p>
          <a:p>
            <a:pPr>
              <a:lnSpc>
                <a:spcPct val="100000"/>
              </a:lnSpc>
            </a:pPr>
            <a:r>
              <a:rPr lang="en-US" sz="1600" dirty="0">
                <a:latin typeface="Arial Nova Cond" panose="020B0506020202020204" pitchFamily="34" charset="0"/>
              </a:rPr>
              <a:t>If a Pod is scheduled to a Node that fails, or if the scheduling operation itself fails, the Pod is deleted</a:t>
            </a:r>
          </a:p>
          <a:p>
            <a:pPr>
              <a:lnSpc>
                <a:spcPct val="100000"/>
              </a:lnSpc>
            </a:pPr>
            <a:r>
              <a:rPr lang="en-US" sz="1600" dirty="0">
                <a:latin typeface="Arial Nova Cond" panose="020B0506020202020204" pitchFamily="34" charset="0"/>
              </a:rPr>
              <a:t>If a node dies, the pods scheduled to that node are scheduled for deletion, after a timeout period.</a:t>
            </a:r>
          </a:p>
          <a:p>
            <a:pPr>
              <a:lnSpc>
                <a:spcPct val="100000"/>
              </a:lnSpc>
            </a:pPr>
            <a:r>
              <a:rPr lang="en-US" sz="1600" dirty="0">
                <a:latin typeface="Arial Nova Cond" panose="020B0506020202020204" pitchFamily="34" charset="0"/>
              </a:rPr>
              <a:t>A given pod (UID) is not “rescheduled” to a new node; instead, it will be replaced by an identical pod, with even the same name if desired, but with a new UID</a:t>
            </a:r>
          </a:p>
          <a:p>
            <a:pPr>
              <a:lnSpc>
                <a:spcPct val="100000"/>
              </a:lnSpc>
            </a:pPr>
            <a:r>
              <a:rPr lang="en-US" sz="1600" dirty="0">
                <a:latin typeface="Arial Nova Cond" panose="020B0506020202020204" pitchFamily="34" charset="0"/>
              </a:rPr>
              <a:t>Volumes in a pod  will exists as long as that pod (with that UID) exists. If that pod is deleted for any reason, volume is also destroyed and created as new on new pod</a:t>
            </a:r>
          </a:p>
          <a:p>
            <a:pPr>
              <a:lnSpc>
                <a:spcPct val="100000"/>
              </a:lnSpc>
            </a:pPr>
            <a:r>
              <a:rPr lang="en-US" sz="1600" dirty="0">
                <a:latin typeface="Arial Nova Cond" panose="020B0506020202020204" pitchFamily="34" charset="0"/>
              </a:rPr>
              <a:t>Kubernetes uses a Controller, that handles the work of managing the Pod instances.</a:t>
            </a:r>
          </a:p>
          <a:p>
            <a:pPr>
              <a:lnSpc>
                <a:spcPct val="100000"/>
              </a:lnSpc>
            </a:pPr>
            <a:r>
              <a:rPr lang="en-US" sz="1600" dirty="0">
                <a:latin typeface="Arial Nova Cond" panose="020B0506020202020204" pitchFamily="34" charset="0"/>
              </a:rPr>
              <a:t>A Controller can create and manage multiple Pods, handling replication, rollout and providing self-healing capabilities</a:t>
            </a:r>
          </a:p>
        </p:txBody>
      </p:sp>
      <p:sp>
        <p:nvSpPr>
          <p:cNvPr id="9" name="Slide Number Placeholder 8">
            <a:extLst>
              <a:ext uri="{FF2B5EF4-FFF2-40B4-BE49-F238E27FC236}">
                <a16:creationId xmlns:a16="http://schemas.microsoft.com/office/drawing/2014/main" id="{3C1B554C-F9F2-4927-9B6D-6811D93BB86C}"/>
              </a:ext>
            </a:extLst>
          </p:cNvPr>
          <p:cNvSpPr>
            <a:spLocks noGrp="1"/>
          </p:cNvSpPr>
          <p:nvPr>
            <p:ph type="sldNum" sz="quarter" idx="12"/>
          </p:nvPr>
        </p:nvSpPr>
        <p:spPr/>
        <p:txBody>
          <a:bodyPr/>
          <a:lstStyle/>
          <a:p>
            <a:fld id="{C60C2248-B95D-984B-A0F4-42B9A4652AA7}" type="slidenum">
              <a:rPr lang="en-US" smtClean="0"/>
              <a:pPr/>
              <a:t>37</a:t>
            </a:fld>
            <a:endParaRPr lang="en-US" dirty="0"/>
          </a:p>
        </p:txBody>
      </p:sp>
    </p:spTree>
    <p:extLst>
      <p:ext uri="{BB962C8B-B14F-4D97-AF65-F5344CB8AC3E}">
        <p14:creationId xmlns:p14="http://schemas.microsoft.com/office/powerpoint/2010/main" val="2234405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38</a:t>
            </a:fld>
            <a:endParaRPr lang="en-US" dirty="0"/>
          </a:p>
        </p:txBody>
      </p:sp>
      <p:pic>
        <p:nvPicPr>
          <p:cNvPr id="4" name="Picture 3" descr="A close up of a device&#10;&#10;Description automatically generated">
            <a:extLst>
              <a:ext uri="{FF2B5EF4-FFF2-40B4-BE49-F238E27FC236}">
                <a16:creationId xmlns:a16="http://schemas.microsoft.com/office/drawing/2014/main" id="{DDD18C21-56EC-4756-9BA2-88B94BDD24C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167" r="9357"/>
          <a:stretch/>
        </p:blipFill>
        <p:spPr>
          <a:xfrm>
            <a:off x="468086" y="0"/>
            <a:ext cx="8264997" cy="4681904"/>
          </a:xfrm>
          <a:prstGeom prst="rect">
            <a:avLst/>
          </a:prstGeom>
        </p:spPr>
      </p:pic>
    </p:spTree>
    <p:extLst>
      <p:ext uri="{BB962C8B-B14F-4D97-AF65-F5344CB8AC3E}">
        <p14:creationId xmlns:p14="http://schemas.microsoft.com/office/powerpoint/2010/main" val="1751004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Kubernetes YAML Basics</a:t>
            </a:r>
          </a:p>
        </p:txBody>
      </p:sp>
      <p:sp>
        <p:nvSpPr>
          <p:cNvPr id="8" name="Content Placeholder 2"/>
          <p:cNvSpPr txBox="1">
            <a:spLocks/>
          </p:cNvSpPr>
          <p:nvPr/>
        </p:nvSpPr>
        <p:spPr>
          <a:xfrm>
            <a:off x="188639" y="739293"/>
            <a:ext cx="5096793"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latin typeface="Arial Nova Cond" panose="020B0506020202020204" pitchFamily="34" charset="0"/>
              </a:rPr>
              <a:t>API: version</a:t>
            </a:r>
          </a:p>
          <a:p>
            <a:pPr marL="0" indent="0">
              <a:lnSpc>
                <a:spcPct val="100000"/>
              </a:lnSpc>
              <a:spcBef>
                <a:spcPts val="600"/>
              </a:spcBef>
              <a:buNone/>
            </a:pPr>
            <a:r>
              <a:rPr lang="en-US" sz="1600" dirty="0">
                <a:latin typeface="Arial Nova Cond" panose="020B0506020202020204" pitchFamily="34" charset="0"/>
              </a:rPr>
              <a:t>Kind: object we are trying to achieve</a:t>
            </a:r>
          </a:p>
          <a:p>
            <a:pPr marL="0" indent="0">
              <a:lnSpc>
                <a:spcPct val="100000"/>
              </a:lnSpc>
              <a:spcBef>
                <a:spcPts val="600"/>
              </a:spcBef>
              <a:buNone/>
            </a:pPr>
            <a:r>
              <a:rPr lang="en-US" sz="1600" dirty="0">
                <a:latin typeface="Arial Nova Cond" panose="020B0506020202020204" pitchFamily="34" charset="0"/>
              </a:rPr>
              <a:t>metadata: name and label </a:t>
            </a:r>
          </a:p>
          <a:p>
            <a:pPr marL="0" indent="0">
              <a:lnSpc>
                <a:spcPct val="100000"/>
              </a:lnSpc>
              <a:spcBef>
                <a:spcPts val="600"/>
              </a:spcBef>
              <a:buNone/>
            </a:pPr>
            <a:r>
              <a:rPr lang="en-US" sz="1600" dirty="0">
                <a:latin typeface="Arial Nova Cond" panose="020B0506020202020204" pitchFamily="34" charset="0"/>
              </a:rPr>
              <a:t>spec: set of data which defines the desired state for the resource</a:t>
            </a:r>
          </a:p>
          <a:p>
            <a:pPr marL="0" indent="0">
              <a:lnSpc>
                <a:spcPct val="100000"/>
              </a:lnSpc>
              <a:spcBef>
                <a:spcPts val="600"/>
              </a:spcBef>
              <a:buNone/>
            </a:pPr>
            <a:r>
              <a:rPr lang="en-US" sz="1600" dirty="0">
                <a:latin typeface="Arial Nova Cond" panose="020B0506020202020204" pitchFamily="34" charset="0"/>
              </a:rPr>
              <a:t>   -- properties you can set for a Container:</a:t>
            </a:r>
          </a:p>
          <a:p>
            <a:pPr marL="0" indent="0">
              <a:lnSpc>
                <a:spcPct val="100000"/>
              </a:lnSpc>
              <a:spcBef>
                <a:spcPts val="600"/>
              </a:spcBef>
              <a:buNone/>
            </a:pPr>
            <a:r>
              <a:rPr lang="en-US" sz="1600" dirty="0">
                <a:latin typeface="Arial Nova Cond" panose="020B0506020202020204" pitchFamily="34" charset="0"/>
              </a:rPr>
              <a:t>    name</a:t>
            </a:r>
          </a:p>
          <a:p>
            <a:pPr marL="0" indent="0">
              <a:lnSpc>
                <a:spcPct val="100000"/>
              </a:lnSpc>
              <a:spcBef>
                <a:spcPts val="600"/>
              </a:spcBef>
              <a:buNone/>
            </a:pPr>
            <a:r>
              <a:rPr lang="en-US" sz="1600" dirty="0">
                <a:latin typeface="Arial Nova Cond" panose="020B0506020202020204" pitchFamily="34" charset="0"/>
              </a:rPr>
              <a:t>    image</a:t>
            </a:r>
          </a:p>
          <a:p>
            <a:pPr marL="0" indent="0">
              <a:lnSpc>
                <a:spcPct val="100000"/>
              </a:lnSpc>
              <a:spcBef>
                <a:spcPts val="600"/>
              </a:spcBef>
              <a:buNone/>
            </a:pPr>
            <a:r>
              <a:rPr lang="en-US" sz="1600" dirty="0">
                <a:latin typeface="Arial Nova Cond" panose="020B0506020202020204" pitchFamily="34" charset="0"/>
              </a:rPr>
              <a:t>    command</a:t>
            </a: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args</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workingDir</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ports</a:t>
            </a:r>
          </a:p>
        </p:txBody>
      </p:sp>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39</a:t>
            </a:fld>
            <a:endParaRPr lang="en-US" dirty="0"/>
          </a:p>
        </p:txBody>
      </p:sp>
      <p:sp>
        <p:nvSpPr>
          <p:cNvPr id="5" name="Content Placeholder 2">
            <a:extLst>
              <a:ext uri="{FF2B5EF4-FFF2-40B4-BE49-F238E27FC236}">
                <a16:creationId xmlns:a16="http://schemas.microsoft.com/office/drawing/2014/main" id="{6AEED7A2-C627-4E33-8C08-626C62BFF34F}"/>
              </a:ext>
            </a:extLst>
          </p:cNvPr>
          <p:cNvSpPr txBox="1">
            <a:spLocks/>
          </p:cNvSpPr>
          <p:nvPr/>
        </p:nvSpPr>
        <p:spPr>
          <a:xfrm>
            <a:off x="5274443" y="614840"/>
            <a:ext cx="324789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latin typeface="Arial Nova Cond" panose="020B0506020202020204" pitchFamily="34" charset="0"/>
              </a:rPr>
              <a:t>    env</a:t>
            </a:r>
          </a:p>
          <a:p>
            <a:pPr marL="0" indent="0">
              <a:lnSpc>
                <a:spcPct val="100000"/>
              </a:lnSpc>
              <a:spcBef>
                <a:spcPts val="600"/>
              </a:spcBef>
              <a:buNone/>
            </a:pPr>
            <a:r>
              <a:rPr lang="en-US" sz="1800" dirty="0">
                <a:latin typeface="Arial Nova Cond" panose="020B0506020202020204" pitchFamily="34" charset="0"/>
              </a:rPr>
              <a:t>    resources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volumeMounts</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livenessProbe</a:t>
            </a:r>
          </a:p>
          <a:p>
            <a:pPr marL="0" indent="0">
              <a:lnSpc>
                <a:spcPct val="100000"/>
              </a:lnSpc>
              <a:spcBef>
                <a:spcPts val="600"/>
              </a:spcBef>
              <a:buNone/>
            </a:pPr>
            <a:r>
              <a:rPr lang="en-US" sz="1800" dirty="0">
                <a:latin typeface="Arial Nova Cond" panose="020B0506020202020204" pitchFamily="34" charset="0"/>
              </a:rPr>
              <a:t>    readinessProbe</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livecycle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terminationMessagePath</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imagePullPolicy</a:t>
            </a:r>
            <a:r>
              <a:rPr lang="en-US" sz="1800" dirty="0">
                <a:latin typeface="Arial Nova Cond" panose="020B0506020202020204" pitchFamily="34" charset="0"/>
              </a:rPr>
              <a:t> - Always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securityContext</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stdin</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stdinOnce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tty</a:t>
            </a:r>
            <a:endParaRPr lang="en-US" sz="1800" dirty="0"/>
          </a:p>
        </p:txBody>
      </p:sp>
    </p:spTree>
    <p:extLst>
      <p:ext uri="{BB962C8B-B14F-4D97-AF65-F5344CB8AC3E}">
        <p14:creationId xmlns:p14="http://schemas.microsoft.com/office/powerpoint/2010/main" val="3751313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Streamline Deployments using Docker</a:t>
            </a:r>
          </a:p>
        </p:txBody>
      </p:sp>
      <p:sp>
        <p:nvSpPr>
          <p:cNvPr id="5" name="TextBox 4"/>
          <p:cNvSpPr txBox="1"/>
          <p:nvPr/>
        </p:nvSpPr>
        <p:spPr>
          <a:xfrm>
            <a:off x="203201" y="1141226"/>
            <a:ext cx="8572500" cy="3970318"/>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Arial Nova Cond" panose="020B0506020202020204" pitchFamily="34" charset="0"/>
              </a:rPr>
              <a:t>Compose the application into Docker Images</a:t>
            </a:r>
          </a:p>
          <a:p>
            <a:pPr marL="257175" indent="-257175">
              <a:buFont typeface="Arial" panose="020B0604020202020204" pitchFamily="34" charset="0"/>
              <a:buChar char="•"/>
            </a:pPr>
            <a:r>
              <a:rPr lang="en-US" dirty="0">
                <a:latin typeface="Arial Nova Cond" panose="020B0506020202020204" pitchFamily="34" charset="0"/>
              </a:rPr>
              <a:t>Break the application components into individual containers</a:t>
            </a:r>
          </a:p>
          <a:p>
            <a:pPr marL="257175" indent="-257175">
              <a:buFont typeface="Arial" panose="020B0604020202020204" pitchFamily="34" charset="0"/>
              <a:buChar char="•"/>
            </a:pPr>
            <a:r>
              <a:rPr lang="en-US" dirty="0">
                <a:latin typeface="Arial Nova Cond" panose="020B0506020202020204" pitchFamily="34" charset="0"/>
              </a:rPr>
              <a:t>Split the data that’s shared between services into volumes</a:t>
            </a:r>
          </a:p>
          <a:p>
            <a:pPr marL="257175" indent="-257175">
              <a:buFont typeface="Arial" panose="020B0604020202020204" pitchFamily="34" charset="0"/>
              <a:buChar char="•"/>
            </a:pPr>
            <a:r>
              <a:rPr lang="en-US" dirty="0">
                <a:latin typeface="Arial Nova Cond" panose="020B0506020202020204" pitchFamily="34" charset="0"/>
              </a:rPr>
              <a:t>Separate responsibilities so that each containers runs only one component/executable</a:t>
            </a:r>
          </a:p>
          <a:p>
            <a:pPr marL="257175" indent="-257175">
              <a:buFont typeface="Arial" panose="020B0604020202020204" pitchFamily="34" charset="0"/>
              <a:buChar char="•"/>
            </a:pPr>
            <a:r>
              <a:rPr lang="en-US" dirty="0">
                <a:latin typeface="Arial Nova Cond" panose="020B0506020202020204" pitchFamily="34" charset="0"/>
              </a:rPr>
              <a:t>Store the changeable data (configurations, logs) as Volumes so that they are mounted on various containers</a:t>
            </a:r>
          </a:p>
          <a:p>
            <a:pPr marL="257175" indent="-257175">
              <a:buFont typeface="Arial" panose="020B0604020202020204" pitchFamily="34" charset="0"/>
              <a:buChar char="•"/>
            </a:pPr>
            <a:endParaRPr lang="en-US" dirty="0">
              <a:latin typeface="Arial Nova Cond" panose="020B0506020202020204" pitchFamily="34" charset="0"/>
            </a:endParaRPr>
          </a:p>
          <a:p>
            <a:r>
              <a:rPr lang="en-US" dirty="0">
                <a:latin typeface="Arial Nova Cond" panose="020B0506020202020204" pitchFamily="34" charset="0"/>
              </a:rPr>
              <a:t>Modern development’s primary focus is often based around three central concepts:</a:t>
            </a:r>
          </a:p>
          <a:p>
            <a:endParaRPr lang="en-US" dirty="0">
              <a:latin typeface="Arial Nova Cond" panose="020B0506020202020204" pitchFamily="34" charset="0"/>
            </a:endParaRPr>
          </a:p>
          <a:p>
            <a:pPr marL="257175" indent="-257175">
              <a:buFont typeface="Wingdings" panose="05000000000000000000" pitchFamily="2" charset="2"/>
              <a:buChar char="ü"/>
            </a:pPr>
            <a:r>
              <a:rPr lang="en-US" dirty="0">
                <a:latin typeface="Arial Nova Cond" panose="020B0506020202020204" pitchFamily="34" charset="0"/>
              </a:rPr>
              <a:t>efficiency</a:t>
            </a:r>
          </a:p>
          <a:p>
            <a:pPr marL="257175" indent="-257175">
              <a:buFont typeface="Wingdings" panose="05000000000000000000" pitchFamily="2" charset="2"/>
              <a:buChar char="ü"/>
            </a:pPr>
            <a:r>
              <a:rPr lang="en-US" dirty="0">
                <a:latin typeface="Arial Nova Cond" panose="020B0506020202020204" pitchFamily="34" charset="0"/>
              </a:rPr>
              <a:t>reliability</a:t>
            </a:r>
          </a:p>
          <a:p>
            <a:pPr marL="257175" indent="-257175">
              <a:buFont typeface="Wingdings" panose="05000000000000000000" pitchFamily="2" charset="2"/>
              <a:buChar char="ü"/>
            </a:pPr>
            <a:r>
              <a:rPr lang="en-US" dirty="0">
                <a:latin typeface="Arial Nova Cond" panose="020B0506020202020204" pitchFamily="34" charset="0"/>
              </a:rPr>
              <a:t>repeatability</a:t>
            </a:r>
          </a:p>
          <a:p>
            <a:endParaRPr lang="en-US" dirty="0">
              <a:latin typeface="Arial Nova Cond" panose="020B0506020202020204" pitchFamily="34" charset="0"/>
            </a:endParaRPr>
          </a:p>
          <a:p>
            <a:endParaRPr lang="en-US"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7889AF1-176A-486E-B8AC-A565E75FD7CC}"/>
              </a:ext>
            </a:extLst>
          </p:cNvPr>
          <p:cNvSpPr>
            <a:spLocks noGrp="1"/>
          </p:cNvSpPr>
          <p:nvPr>
            <p:ph type="sldNum" sz="quarter" idx="12"/>
          </p:nvPr>
        </p:nvSpPr>
        <p:spPr/>
        <p:txBody>
          <a:bodyPr/>
          <a:lstStyle/>
          <a:p>
            <a:fld id="{D5B5496A-B812-4B04-965F-AA4CB6D9D63C}" type="slidenum">
              <a:rPr lang="en-US" smtClean="0"/>
              <a:t>4</a:t>
            </a:fld>
            <a:endParaRPr lang="en-US" dirty="0"/>
          </a:p>
        </p:txBody>
      </p:sp>
    </p:spTree>
    <p:extLst>
      <p:ext uri="{BB962C8B-B14F-4D97-AF65-F5344CB8AC3E}">
        <p14:creationId xmlns:p14="http://schemas.microsoft.com/office/powerpoint/2010/main" val="404470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Pod Single Container Pod - Example1: pod1.yml </a:t>
            </a:r>
          </a:p>
        </p:txBody>
      </p:sp>
      <p:sp>
        <p:nvSpPr>
          <p:cNvPr id="8" name="Content Placeholder 2"/>
          <p:cNvSpPr txBox="1">
            <a:spLocks/>
          </p:cNvSpPr>
          <p:nvPr/>
        </p:nvSpPr>
        <p:spPr>
          <a:xfrm>
            <a:off x="188640" y="739293"/>
            <a:ext cx="8650568" cy="4262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FF0000"/>
                </a:solidFill>
                <a:latin typeface="Arial Nova Cond" panose="020B0506020202020204" pitchFamily="34" charset="0"/>
              </a:rPr>
              <a:t>kind:</a:t>
            </a:r>
            <a:r>
              <a:rPr lang="en-US" sz="1800" dirty="0">
                <a:latin typeface="Arial Nova Cond" panose="020B0506020202020204" pitchFamily="34" charset="0"/>
              </a:rPr>
              <a:t> Pod                              	# Object Type</a:t>
            </a:r>
          </a:p>
          <a:p>
            <a:pPr marL="0" indent="0">
              <a:buNone/>
            </a:pPr>
            <a:r>
              <a:rPr lang="en-US" sz="1800" b="1" dirty="0">
                <a:solidFill>
                  <a:srgbClr val="FF0000"/>
                </a:solidFill>
                <a:latin typeface="Arial Nova Cond" panose="020B0506020202020204" pitchFamily="34" charset="0"/>
              </a:rPr>
              <a:t>apiVersion:</a:t>
            </a:r>
            <a:r>
              <a:rPr lang="en-US" sz="1800" dirty="0">
                <a:latin typeface="Arial Nova Cond" panose="020B0506020202020204" pitchFamily="34" charset="0"/>
              </a:rPr>
              <a:t> v1                     	# API version</a:t>
            </a:r>
          </a:p>
          <a:p>
            <a:pPr marL="0" indent="0">
              <a:buNone/>
            </a:pPr>
            <a:r>
              <a:rPr lang="en-US" sz="1800" b="1" dirty="0">
                <a:solidFill>
                  <a:srgbClr val="FF0000"/>
                </a:solidFill>
                <a:latin typeface="Arial Nova Cond" panose="020B0506020202020204" pitchFamily="34" charset="0"/>
              </a:rPr>
              <a:t>metadata:</a:t>
            </a:r>
            <a:r>
              <a:rPr lang="en-US" sz="1800" dirty="0">
                <a:latin typeface="Arial Nova Cond" panose="020B0506020202020204" pitchFamily="34" charset="0"/>
              </a:rPr>
              <a:t>                            	# Set of data which describes the Object</a:t>
            </a:r>
          </a:p>
          <a:p>
            <a:pPr marL="0" indent="0">
              <a:buNone/>
            </a:pPr>
            <a:r>
              <a:rPr lang="en-US" sz="1800" dirty="0">
                <a:latin typeface="Arial Nova Cond" panose="020B0506020202020204" pitchFamily="34" charset="0"/>
              </a:rPr>
              <a:t>  name: testpod                  	# Name of the Object</a:t>
            </a:r>
          </a:p>
          <a:p>
            <a:pPr marL="0" indent="0">
              <a:buNone/>
            </a:pPr>
            <a:r>
              <a:rPr lang="en-US" sz="1800" b="1" dirty="0">
                <a:solidFill>
                  <a:srgbClr val="FF0000"/>
                </a:solidFill>
                <a:latin typeface="Arial Nova Cond" panose="020B0506020202020204" pitchFamily="34" charset="0"/>
              </a:rPr>
              <a:t>spec:</a:t>
            </a:r>
            <a:r>
              <a:rPr lang="en-US" sz="1800" dirty="0">
                <a:latin typeface="Arial Nova Cond" panose="020B0506020202020204" pitchFamily="34" charset="0"/>
              </a:rPr>
              <a:t>                                     	# Data which describes the state of the Object </a:t>
            </a:r>
          </a:p>
          <a:p>
            <a:pPr marL="0" indent="0">
              <a:buNone/>
            </a:pPr>
            <a:r>
              <a:rPr lang="en-US" sz="1800" dirty="0">
                <a:latin typeface="Arial Nova Cond" panose="020B0506020202020204" pitchFamily="34" charset="0"/>
              </a:rPr>
              <a:t>  containers:                        	# Data which describes the Container details</a:t>
            </a:r>
          </a:p>
          <a:p>
            <a:pPr marL="0" indent="0">
              <a:buNone/>
            </a:pPr>
            <a:r>
              <a:rPr lang="en-US" sz="1800" dirty="0">
                <a:latin typeface="Arial Nova Cond" panose="020B0506020202020204" pitchFamily="34" charset="0"/>
              </a:rPr>
              <a:t>    - name: c00                     	# Name of the Container</a:t>
            </a:r>
          </a:p>
          <a:p>
            <a:pPr marL="0" indent="0">
              <a:buNone/>
            </a:pPr>
            <a:r>
              <a:rPr lang="en-US" sz="1800" dirty="0">
                <a:latin typeface="Arial Nova Cond" panose="020B0506020202020204" pitchFamily="34" charset="0"/>
              </a:rPr>
              <a:t>      image: ubuntu              	# Base Image which is used to create Container</a:t>
            </a: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restartPolicy</a:t>
            </a:r>
            <a:r>
              <a:rPr lang="en-US" sz="1800" dirty="0">
                <a:latin typeface="Arial Nova Cond" panose="020B0506020202020204" pitchFamily="34" charset="0"/>
              </a:rPr>
              <a:t>: </a:t>
            </a:r>
            <a:r>
              <a:rPr lang="en-US" sz="1800" b="1" dirty="0">
                <a:latin typeface="Arial Nova Cond" panose="020B0506020202020204" pitchFamily="34" charset="0"/>
              </a:rPr>
              <a:t>Never</a:t>
            </a:r>
            <a:r>
              <a:rPr lang="en-US" sz="1800" dirty="0">
                <a:latin typeface="Arial Nova Cond" panose="020B0506020202020204" pitchFamily="34" charset="0"/>
              </a:rPr>
              <a:t>         	# Defaults to Always</a:t>
            </a:r>
          </a:p>
          <a:p>
            <a:r>
              <a:rPr lang="en-US" sz="1800" b="1" dirty="0">
                <a:latin typeface="Arial Nova Cond" panose="020B0506020202020204" pitchFamily="34" charset="0"/>
              </a:rPr>
              <a:t>Always</a:t>
            </a:r>
            <a:r>
              <a:rPr lang="en-US" sz="1800" dirty="0">
                <a:latin typeface="Arial Nova Cond" panose="020B0506020202020204" pitchFamily="34" charset="0"/>
              </a:rPr>
              <a:t> means that the container will be restarted even if it exited with a zero exit code</a:t>
            </a:r>
          </a:p>
          <a:p>
            <a:r>
              <a:rPr lang="en-US" sz="1800" b="1" dirty="0" err="1">
                <a:latin typeface="Arial Nova Cond" panose="020B0506020202020204" pitchFamily="34" charset="0"/>
              </a:rPr>
              <a:t>OnFailure</a:t>
            </a:r>
            <a:r>
              <a:rPr lang="en-US" sz="1800" dirty="0">
                <a:latin typeface="Arial Nova Cond" panose="020B0506020202020204" pitchFamily="34" charset="0"/>
              </a:rPr>
              <a:t> means that the container will only be restarted if it exited with a non-zero exit code</a:t>
            </a:r>
          </a:p>
          <a:p>
            <a:r>
              <a:rPr lang="en-US" sz="1800" b="1" dirty="0">
                <a:latin typeface="Arial Nova Cond" panose="020B0506020202020204" pitchFamily="34" charset="0"/>
              </a:rPr>
              <a:t>Never</a:t>
            </a:r>
            <a:r>
              <a:rPr lang="en-US" sz="1800" dirty="0">
                <a:latin typeface="Arial Nova Cond" panose="020B0506020202020204" pitchFamily="34" charset="0"/>
              </a:rPr>
              <a:t> means that the container will not be restarted regardless of why it exited.</a:t>
            </a:r>
          </a:p>
        </p:txBody>
      </p:sp>
      <p:sp>
        <p:nvSpPr>
          <p:cNvPr id="2" name="Slide Number Placeholder 1">
            <a:extLst>
              <a:ext uri="{FF2B5EF4-FFF2-40B4-BE49-F238E27FC236}">
                <a16:creationId xmlns:a16="http://schemas.microsoft.com/office/drawing/2014/main" id="{8511349B-0E93-4518-B318-0365CCC6EC9B}"/>
              </a:ext>
            </a:extLst>
          </p:cNvPr>
          <p:cNvSpPr>
            <a:spLocks noGrp="1"/>
          </p:cNvSpPr>
          <p:nvPr>
            <p:ph type="sldNum" sz="quarter" idx="12"/>
          </p:nvPr>
        </p:nvSpPr>
        <p:spPr/>
        <p:txBody>
          <a:bodyPr/>
          <a:lstStyle/>
          <a:p>
            <a:fld id="{C60C2248-B95D-984B-A0F4-42B9A4652AA7}" type="slidenum">
              <a:rPr lang="en-US" smtClean="0"/>
              <a:pPr/>
              <a:t>40</a:t>
            </a:fld>
            <a:endParaRPr lang="en-US" dirty="0"/>
          </a:p>
        </p:txBody>
      </p:sp>
    </p:spTree>
    <p:extLst>
      <p:ext uri="{BB962C8B-B14F-4D97-AF65-F5344CB8AC3E}">
        <p14:creationId xmlns:p14="http://schemas.microsoft.com/office/powerpoint/2010/main" val="8742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Create or update an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create -f pod1.yml  </a:t>
            </a:r>
            <a:r>
              <a:rPr lang="en-US" sz="1800" dirty="0">
                <a:latin typeface="Arial Nova Cond" panose="020B0506020202020204" pitchFamily="34" charset="0"/>
              </a:rPr>
              <a:t>(or) $ </a:t>
            </a:r>
            <a:r>
              <a:rPr lang="en-US" sz="1800" b="1" dirty="0">
                <a:solidFill>
                  <a:srgbClr val="800000"/>
                </a:solidFill>
                <a:latin typeface="Arial Nova Cond" panose="020B0506020202020204" pitchFamily="34" charset="0"/>
              </a:rPr>
              <a:t>kubectl apply -f pod1.yml</a:t>
            </a: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Get the list of the pod objects available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-o wide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--all-namespaces</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the details of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running logs from the container inside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a:t>
            </a:r>
          </a:p>
        </p:txBody>
      </p:sp>
      <p:sp>
        <p:nvSpPr>
          <p:cNvPr id="2" name="Slide Number Placeholder 1">
            <a:extLst>
              <a:ext uri="{FF2B5EF4-FFF2-40B4-BE49-F238E27FC236}">
                <a16:creationId xmlns:a16="http://schemas.microsoft.com/office/drawing/2014/main" id="{735CE7E0-5871-455F-906E-3BB6F5F327D8}"/>
              </a:ext>
            </a:extLst>
          </p:cNvPr>
          <p:cNvSpPr>
            <a:spLocks noGrp="1"/>
          </p:cNvSpPr>
          <p:nvPr>
            <p:ph type="sldNum" sz="quarter" idx="12"/>
          </p:nvPr>
        </p:nvSpPr>
        <p:spPr/>
        <p:txBody>
          <a:bodyPr/>
          <a:lstStyle/>
          <a:p>
            <a:fld id="{C60C2248-B95D-984B-A0F4-42B9A4652AA7}" type="slidenum">
              <a:rPr lang="en-US" smtClean="0"/>
              <a:pPr/>
              <a:t>41</a:t>
            </a:fld>
            <a:endParaRPr lang="en-US" dirty="0"/>
          </a:p>
        </p:txBody>
      </p:sp>
    </p:spTree>
    <p:extLst>
      <p:ext uri="{BB962C8B-B14F-4D97-AF65-F5344CB8AC3E}">
        <p14:creationId xmlns:p14="http://schemas.microsoft.com/office/powerpoint/2010/main" val="1656683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Annotate - Example2: podannotate.yml</a:t>
            </a:r>
          </a:p>
        </p:txBody>
      </p:sp>
      <p:sp>
        <p:nvSpPr>
          <p:cNvPr id="8" name="Content Placeholder 2"/>
          <p:cNvSpPr txBox="1">
            <a:spLocks/>
          </p:cNvSpPr>
          <p:nvPr/>
        </p:nvSpPr>
        <p:spPr>
          <a:xfrm>
            <a:off x="188640" y="739293"/>
            <a:ext cx="8650568" cy="37623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testpod2</a:t>
            </a:r>
          </a:p>
          <a:p>
            <a:pPr marL="0" indent="0">
              <a:spcBef>
                <a:spcPts val="600"/>
              </a:spcBef>
              <a:buNone/>
            </a:pPr>
            <a:r>
              <a:rPr lang="en-US" sz="1800" dirty="0">
                <a:latin typeface="Arial Nova Cond" panose="020B0506020202020204" pitchFamily="34" charset="0"/>
              </a:rPr>
              <a:t>  annotations:                                 # comments to describe the Object usage</a:t>
            </a:r>
          </a:p>
          <a:p>
            <a:pPr marL="0" indent="0">
              <a:spcBef>
                <a:spcPts val="600"/>
              </a:spcBef>
              <a:buNone/>
            </a:pPr>
            <a:r>
              <a:rPr lang="en-US" sz="1800" dirty="0">
                <a:latin typeface="Arial Nova Cond" panose="020B0506020202020204" pitchFamily="34" charset="0"/>
              </a:rPr>
              <a:t>    description: our first testpod</a:t>
            </a:r>
          </a:p>
          <a:p>
            <a:pPr marL="0" indent="0">
              <a:spcBef>
                <a:spcPts val="600"/>
              </a:spcBef>
              <a:buNone/>
            </a:pPr>
            <a:r>
              <a:rPr lang="en-US" sz="1800" dirty="0">
                <a:latin typeface="Arial Nova Cond" panose="020B0506020202020204" pitchFamily="34" charset="0"/>
              </a:rPr>
              <a:t>spec:</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ubuntu</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tty</a:t>
            </a:r>
            <a:r>
              <a:rPr lang="en-US" sz="1800" dirty="0">
                <a:latin typeface="Arial Nova Cond" panose="020B0506020202020204" pitchFamily="34" charset="0"/>
              </a:rPr>
              <a:t>: true</a:t>
            </a:r>
          </a:p>
          <a:p>
            <a:pPr marL="0" indent="0">
              <a:spcBef>
                <a:spcPts val="600"/>
              </a:spcBef>
              <a:buNone/>
            </a:pPr>
            <a:r>
              <a:rPr lang="en-US" sz="1800" dirty="0">
                <a:latin typeface="Arial Nova Cond" panose="020B0506020202020204" pitchFamily="34" charset="0"/>
              </a:rPr>
              <a:t>      stdin: true</a:t>
            </a:r>
          </a:p>
          <a:p>
            <a:pPr marL="0" indent="0">
              <a:spcBef>
                <a:spcPts val="60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D8995A27-74A3-430A-B27D-412C0E5074E6}"/>
              </a:ext>
            </a:extLst>
          </p:cNvPr>
          <p:cNvSpPr>
            <a:spLocks noGrp="1"/>
          </p:cNvSpPr>
          <p:nvPr>
            <p:ph type="sldNum" sz="quarter" idx="12"/>
          </p:nvPr>
        </p:nvSpPr>
        <p:spPr/>
        <p:txBody>
          <a:bodyPr/>
          <a:lstStyle/>
          <a:p>
            <a:fld id="{C60C2248-B95D-984B-A0F4-42B9A4652AA7}" type="slidenum">
              <a:rPr lang="en-US" smtClean="0"/>
              <a:pPr/>
              <a:t>42</a:t>
            </a:fld>
            <a:endParaRPr lang="en-US" dirty="0"/>
          </a:p>
        </p:txBody>
      </p:sp>
    </p:spTree>
    <p:extLst>
      <p:ext uri="{BB962C8B-B14F-4D97-AF65-F5344CB8AC3E}">
        <p14:creationId xmlns:p14="http://schemas.microsoft.com/office/powerpoint/2010/main" val="3167591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podannotate.yml</a:t>
            </a:r>
            <a:endParaRPr lang="en-US" sz="1800" b="1" dirty="0">
              <a:solidFill>
                <a:srgbClr val="800000"/>
              </a:solidFill>
              <a:latin typeface="Arial Nova Cond" panose="020B0506020202020204" pitchFamily="34" charset="0"/>
            </a:endParaRP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pod (1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exec testpod2 -- hostname -i</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container( multi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Attach to the running container interactively</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 -t -- /bin/bash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attach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Delete a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pods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-f &lt;YAML&gt;</a:t>
            </a:r>
          </a:p>
        </p:txBody>
      </p:sp>
      <p:sp>
        <p:nvSpPr>
          <p:cNvPr id="2" name="Slide Number Placeholder 1">
            <a:extLst>
              <a:ext uri="{FF2B5EF4-FFF2-40B4-BE49-F238E27FC236}">
                <a16:creationId xmlns:a16="http://schemas.microsoft.com/office/drawing/2014/main" id="{103ACCA8-F84A-4345-B81C-F2844E13A7A9}"/>
              </a:ext>
            </a:extLst>
          </p:cNvPr>
          <p:cNvSpPr>
            <a:spLocks noGrp="1"/>
          </p:cNvSpPr>
          <p:nvPr>
            <p:ph type="sldNum" sz="quarter" idx="12"/>
          </p:nvPr>
        </p:nvSpPr>
        <p:spPr/>
        <p:txBody>
          <a:bodyPr/>
          <a:lstStyle/>
          <a:p>
            <a:fld id="{C60C2248-B95D-984B-A0F4-42B9A4652AA7}" type="slidenum">
              <a:rPr lang="en-US" smtClean="0"/>
              <a:pPr/>
              <a:t>43</a:t>
            </a:fld>
            <a:endParaRPr lang="en-US" dirty="0"/>
          </a:p>
        </p:txBody>
      </p:sp>
    </p:spTree>
    <p:extLst>
      <p:ext uri="{BB962C8B-B14F-4D97-AF65-F5344CB8AC3E}">
        <p14:creationId xmlns:p14="http://schemas.microsoft.com/office/powerpoint/2010/main" val="1280522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44</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563E35C-CA37-406C-BBC9-6B90A6B091E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29" r="9357"/>
          <a:stretch/>
        </p:blipFill>
        <p:spPr>
          <a:xfrm>
            <a:off x="427424" y="1"/>
            <a:ext cx="8289151" cy="4681904"/>
          </a:xfrm>
          <a:prstGeom prst="rect">
            <a:avLst/>
          </a:prstGeom>
        </p:spPr>
      </p:pic>
    </p:spTree>
    <p:extLst>
      <p:ext uri="{BB962C8B-B14F-4D97-AF65-F5344CB8AC3E}">
        <p14:creationId xmlns:p14="http://schemas.microsoft.com/office/powerpoint/2010/main" val="878497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45</a:t>
            </a:fld>
            <a:endParaRPr lang="en-US" dirty="0"/>
          </a:p>
        </p:txBody>
      </p:sp>
      <p:pic>
        <p:nvPicPr>
          <p:cNvPr id="4" name="Picture 3" descr="A close up of a device&#10;&#10;Description automatically generated">
            <a:extLst>
              <a:ext uri="{FF2B5EF4-FFF2-40B4-BE49-F238E27FC236}">
                <a16:creationId xmlns:a16="http://schemas.microsoft.com/office/drawing/2014/main" id="{07A25C35-FA17-4EC2-864B-1C9E3283DFC7}"/>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167" r="9357"/>
          <a:stretch/>
        </p:blipFill>
        <p:spPr>
          <a:xfrm>
            <a:off x="407674" y="0"/>
            <a:ext cx="8264998" cy="4681904"/>
          </a:xfrm>
          <a:prstGeom prst="rect">
            <a:avLst/>
          </a:prstGeom>
        </p:spPr>
      </p:pic>
    </p:spTree>
    <p:extLst>
      <p:ext uri="{BB962C8B-B14F-4D97-AF65-F5344CB8AC3E}">
        <p14:creationId xmlns:p14="http://schemas.microsoft.com/office/powerpoint/2010/main" val="354789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792"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Multi-container Pod - Example3: </a:t>
            </a:r>
            <a:r>
              <a:rPr lang="en-US" sz="2400" b="1" dirty="0" err="1">
                <a:latin typeface="Arial Nova Cond" panose="020B0506020202020204" pitchFamily="34" charset="0"/>
              </a:rPr>
              <a:t>podmulcont.yml</a:t>
            </a:r>
            <a:r>
              <a:rPr lang="en-US" sz="2400" b="1" dirty="0">
                <a:latin typeface="Arial Nova Cond" panose="020B0506020202020204" pitchFamily="34" charset="0"/>
              </a:rPr>
              <a:t> </a:t>
            </a:r>
          </a:p>
        </p:txBody>
      </p:sp>
      <p:sp>
        <p:nvSpPr>
          <p:cNvPr id="8" name="Content Placeholder 2"/>
          <p:cNvSpPr txBox="1">
            <a:spLocks/>
          </p:cNvSpPr>
          <p:nvPr/>
        </p:nvSpPr>
        <p:spPr>
          <a:xfrm>
            <a:off x="335288" y="739293"/>
            <a:ext cx="8650568" cy="426272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testpod3</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 name: c01</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Hello-Friends; sleep 5 ; done"]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podmulcont.yml</a:t>
            </a:r>
            <a:endParaRPr lang="en-US" sz="1800" b="1" dirty="0">
              <a:solidFill>
                <a:srgbClr val="800000"/>
              </a:solidFill>
              <a:latin typeface="Arial Nova Cond" panose="020B0506020202020204" pitchFamily="34" charset="0"/>
            </a:endParaRPr>
          </a:p>
          <a:p>
            <a:pPr marL="0" indent="0">
              <a:buNone/>
            </a:pPr>
            <a:r>
              <a:rPr lang="en-US" sz="1800" dirty="0">
                <a:latin typeface="Arial Nova Cond" panose="020B0506020202020204" pitchFamily="34" charset="0"/>
              </a:rPr>
              <a:t>$ </a:t>
            </a:r>
            <a:r>
              <a:rPr lang="en-US" sz="1800" b="1" dirty="0" err="1">
                <a:solidFill>
                  <a:srgbClr val="800000"/>
                </a:solidFill>
                <a:latin typeface="Arial Nova Cond" panose="020B0506020202020204" pitchFamily="34" charset="0"/>
              </a:rPr>
              <a:t>kubectl</a:t>
            </a:r>
            <a:r>
              <a:rPr lang="en-US" sz="1800" b="1" dirty="0">
                <a:solidFill>
                  <a:srgbClr val="800000"/>
                </a:solidFill>
                <a:latin typeface="Arial Nova Cond" panose="020B0506020202020204" pitchFamily="34" charset="0"/>
              </a:rPr>
              <a:t> logs -f testpod3 -c c00</a:t>
            </a:r>
          </a:p>
          <a:p>
            <a:pPr marL="0" indent="0">
              <a:buNone/>
            </a:pPr>
            <a:r>
              <a:rPr lang="en-US" sz="1800" dirty="0">
                <a:latin typeface="Arial Nova Cond" panose="020B0506020202020204" pitchFamily="34" charset="0"/>
              </a:rPr>
              <a:t>$ </a:t>
            </a:r>
            <a:r>
              <a:rPr lang="en-US" sz="1800" b="1" dirty="0" err="1">
                <a:solidFill>
                  <a:srgbClr val="800000"/>
                </a:solidFill>
                <a:latin typeface="Arial Nova Cond" panose="020B0506020202020204" pitchFamily="34" charset="0"/>
              </a:rPr>
              <a:t>kubectl</a:t>
            </a:r>
            <a:r>
              <a:rPr lang="en-US" sz="1800" b="1" dirty="0">
                <a:solidFill>
                  <a:srgbClr val="800000"/>
                </a:solidFill>
                <a:latin typeface="Arial Nova Cond" panose="020B0506020202020204" pitchFamily="34" charset="0"/>
              </a:rPr>
              <a:t> logs -f testpod3 -c c01</a:t>
            </a: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46</a:t>
            </a:fld>
            <a:endParaRPr lang="en-US" dirty="0"/>
          </a:p>
        </p:txBody>
      </p:sp>
    </p:spTree>
    <p:extLst>
      <p:ext uri="{BB962C8B-B14F-4D97-AF65-F5344CB8AC3E}">
        <p14:creationId xmlns:p14="http://schemas.microsoft.com/office/powerpoint/2010/main" val="3417485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98519"/>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Environment Variables – Example4: </a:t>
            </a:r>
            <a:r>
              <a:rPr lang="en-US" sz="2400" b="1" dirty="0" err="1">
                <a:latin typeface="Arial Nova Cond" panose="020B0506020202020204" pitchFamily="34" charset="0"/>
              </a:rPr>
              <a:t>podenv.yml</a:t>
            </a:r>
            <a:endParaRPr lang="en-US" sz="2400" b="1" dirty="0">
              <a:latin typeface="Arial Nova Cond" panose="020B0506020202020204" pitchFamily="34" charset="0"/>
            </a:endParaRPr>
          </a:p>
        </p:txBody>
      </p:sp>
      <p:sp>
        <p:nvSpPr>
          <p:cNvPr id="8" name="Content Placeholder 2"/>
          <p:cNvSpPr txBox="1">
            <a:spLocks/>
          </p:cNvSpPr>
          <p:nvPr/>
        </p:nvSpPr>
        <p:spPr>
          <a:xfrm>
            <a:off x="188640" y="536713"/>
            <a:ext cx="8650568" cy="460678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environments</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env:                                   # List of environment variables to be used inside the pod</a:t>
            </a:r>
          </a:p>
          <a:p>
            <a:pPr marL="0" indent="0">
              <a:buNone/>
            </a:pPr>
            <a:r>
              <a:rPr lang="en-US" sz="1800" dirty="0">
                <a:latin typeface="Arial Nova Cond" panose="020B0506020202020204" pitchFamily="34" charset="0"/>
              </a:rPr>
              <a:t>      - name: &lt;Name of the environment variable&gt;</a:t>
            </a:r>
          </a:p>
          <a:p>
            <a:pPr marL="0" indent="0">
              <a:buNone/>
            </a:pPr>
            <a:r>
              <a:rPr lang="en-US" sz="1800" dirty="0">
                <a:latin typeface="Arial Nova Cond" panose="020B0506020202020204" pitchFamily="34" charset="0"/>
              </a:rPr>
              <a:t>        value: &lt;value&gt;</a:t>
            </a:r>
          </a:p>
          <a:p>
            <a:pPr marL="0" indent="0">
              <a:buNone/>
            </a:pPr>
            <a:r>
              <a:rPr lang="en-US" sz="1300" dirty="0">
                <a:latin typeface="Arial Nova Cond" panose="020B0506020202020204" pitchFamily="34" charset="0"/>
              </a:rPr>
              <a:t>$ </a:t>
            </a:r>
            <a:r>
              <a:rPr lang="en-US" sz="1300" b="1" dirty="0">
                <a:solidFill>
                  <a:srgbClr val="800000"/>
                </a:solidFill>
                <a:latin typeface="Arial Nova Cond" panose="020B0506020202020204" pitchFamily="34" charset="0"/>
              </a:rPr>
              <a:t>kubectl apply -f </a:t>
            </a:r>
            <a:r>
              <a:rPr lang="en-US" sz="1300" b="1" dirty="0" err="1">
                <a:solidFill>
                  <a:srgbClr val="990000"/>
                </a:solidFill>
                <a:latin typeface="Arial Nova Cond" panose="020B0506020202020204" pitchFamily="34" charset="0"/>
              </a:rPr>
              <a:t>podenv.yml</a:t>
            </a:r>
            <a:endParaRPr lang="en-US" sz="1300" b="1" dirty="0">
              <a:solidFill>
                <a:srgbClr val="990000"/>
              </a:solidFill>
              <a:latin typeface="Arial Nova Cond" panose="020B0506020202020204" pitchFamily="34" charset="0"/>
            </a:endParaRPr>
          </a:p>
          <a:p>
            <a:pPr marL="0" indent="0">
              <a:buNone/>
            </a:pPr>
            <a:r>
              <a:rPr lang="en-US" sz="1300" dirty="0">
                <a:latin typeface="Arial Nova Cond" panose="020B0506020202020204" pitchFamily="34" charset="0"/>
              </a:rPr>
              <a:t>$ </a:t>
            </a:r>
            <a:r>
              <a:rPr lang="en-US" sz="1300" b="1" dirty="0">
                <a:solidFill>
                  <a:srgbClr val="800000"/>
                </a:solidFill>
                <a:latin typeface="Arial Nova Cond" panose="020B0506020202020204" pitchFamily="34" charset="0"/>
              </a:rPr>
              <a:t>kubectl exec environments -- env</a:t>
            </a:r>
          </a:p>
          <a:p>
            <a:pPr marL="0" indent="0">
              <a:buNone/>
            </a:pPr>
            <a:r>
              <a:rPr lang="en-US" sz="1300" dirty="0">
                <a:latin typeface="Arial Nova Cond" panose="020B0506020202020204" pitchFamily="34" charset="0"/>
              </a:rPr>
              <a:t>$ </a:t>
            </a:r>
            <a:r>
              <a:rPr lang="en-US" sz="1300" b="1" dirty="0" err="1">
                <a:solidFill>
                  <a:srgbClr val="800000"/>
                </a:solidFill>
                <a:latin typeface="Arial Nova Cond" panose="020B0506020202020204" pitchFamily="34" charset="0"/>
              </a:rPr>
              <a:t>kubectl</a:t>
            </a:r>
            <a:r>
              <a:rPr lang="en-US" sz="1300" b="1" dirty="0">
                <a:solidFill>
                  <a:srgbClr val="800000"/>
                </a:solidFill>
                <a:latin typeface="Arial Nova Cond" panose="020B0506020202020204" pitchFamily="34" charset="0"/>
              </a:rPr>
              <a:t> logs -f environments</a:t>
            </a:r>
          </a:p>
          <a:p>
            <a:pPr marL="0" indent="0">
              <a:buNone/>
            </a:pPr>
            <a:endParaRPr lang="en-US" sz="1800" b="1" dirty="0">
              <a:solidFill>
                <a:srgbClr val="800000"/>
              </a:solidFill>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47</a:t>
            </a:fld>
            <a:endParaRPr lang="en-US" dirty="0"/>
          </a:p>
        </p:txBody>
      </p:sp>
    </p:spTree>
    <p:extLst>
      <p:ext uri="{BB962C8B-B14F-4D97-AF65-F5344CB8AC3E}">
        <p14:creationId xmlns:p14="http://schemas.microsoft.com/office/powerpoint/2010/main" val="1801785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48</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2B6B1BAB-1C37-441E-B0F6-74C1227922F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791" r="9357"/>
          <a:stretch/>
        </p:blipFill>
        <p:spPr>
          <a:xfrm>
            <a:off x="440996" y="23163"/>
            <a:ext cx="8262008" cy="4658742"/>
          </a:xfrm>
          <a:prstGeom prst="rect">
            <a:avLst/>
          </a:prstGeom>
        </p:spPr>
      </p:pic>
    </p:spTree>
    <p:extLst>
      <p:ext uri="{BB962C8B-B14F-4D97-AF65-F5344CB8AC3E}">
        <p14:creationId xmlns:p14="http://schemas.microsoft.com/office/powerpoint/2010/main" val="1381633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49</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822E2932-7351-4F86-B98F-8C232F87073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809" r="9358"/>
          <a:stretch/>
        </p:blipFill>
        <p:spPr>
          <a:xfrm>
            <a:off x="411732" y="0"/>
            <a:ext cx="8301228" cy="4681904"/>
          </a:xfrm>
          <a:prstGeom prst="rect">
            <a:avLst/>
          </a:prstGeom>
        </p:spPr>
      </p:pic>
    </p:spTree>
    <p:extLst>
      <p:ext uri="{BB962C8B-B14F-4D97-AF65-F5344CB8AC3E}">
        <p14:creationId xmlns:p14="http://schemas.microsoft.com/office/powerpoint/2010/main" val="140571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635" y="205982"/>
            <a:ext cx="8756190"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Nova Cond" panose="020B0506020202020204" pitchFamily="34" charset="0"/>
              </a:rPr>
              <a:t>Need for a Container Orchestration System?</a:t>
            </a:r>
          </a:p>
        </p:txBody>
      </p:sp>
      <p:sp>
        <p:nvSpPr>
          <p:cNvPr id="4" name="Slide Number Placeholder 3">
            <a:extLst>
              <a:ext uri="{FF2B5EF4-FFF2-40B4-BE49-F238E27FC236}">
                <a16:creationId xmlns:a16="http://schemas.microsoft.com/office/drawing/2014/main" id="{B05F5DB2-365F-4327-8941-CCC2B4187326}"/>
              </a:ext>
            </a:extLst>
          </p:cNvPr>
          <p:cNvSpPr>
            <a:spLocks noGrp="1"/>
          </p:cNvSpPr>
          <p:nvPr>
            <p:ph type="sldNum" sz="quarter" idx="12"/>
          </p:nvPr>
        </p:nvSpPr>
        <p:spPr/>
        <p:txBody>
          <a:bodyPr/>
          <a:lstStyle/>
          <a:p>
            <a:fld id="{C60C2248-B95D-984B-A0F4-42B9A4652AA7}" type="slidenum">
              <a:rPr lang="en-US" smtClean="0"/>
              <a:pPr/>
              <a:t>5</a:t>
            </a:fld>
            <a:endParaRPr lang="en-US" dirty="0"/>
          </a:p>
        </p:txBody>
      </p:sp>
      <p:pic>
        <p:nvPicPr>
          <p:cNvPr id="5" name="Picture 4">
            <a:extLst>
              <a:ext uri="{FF2B5EF4-FFF2-40B4-BE49-F238E27FC236}">
                <a16:creationId xmlns:a16="http://schemas.microsoft.com/office/drawing/2014/main" id="{52045CAA-55CB-4B22-9971-B86736CCC73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9215" r="8956"/>
          <a:stretch/>
        </p:blipFill>
        <p:spPr>
          <a:xfrm>
            <a:off x="924447" y="739293"/>
            <a:ext cx="7013751" cy="3955959"/>
          </a:xfrm>
          <a:prstGeom prst="rect">
            <a:avLst/>
          </a:prstGeom>
        </p:spPr>
      </p:pic>
    </p:spTree>
    <p:extLst>
      <p:ext uri="{BB962C8B-B14F-4D97-AF65-F5344CB8AC3E}">
        <p14:creationId xmlns:p14="http://schemas.microsoft.com/office/powerpoint/2010/main" val="407596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50</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ABEB7C1-1DD7-4C2A-B89C-299D5CEE21F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00" r="9358"/>
          <a:stretch/>
        </p:blipFill>
        <p:spPr>
          <a:xfrm>
            <a:off x="441308" y="1"/>
            <a:ext cx="8291937" cy="4681904"/>
          </a:xfrm>
          <a:prstGeom prst="rect">
            <a:avLst/>
          </a:prstGeom>
        </p:spPr>
      </p:pic>
    </p:spTree>
    <p:extLst>
      <p:ext uri="{BB962C8B-B14F-4D97-AF65-F5344CB8AC3E}">
        <p14:creationId xmlns:p14="http://schemas.microsoft.com/office/powerpoint/2010/main" val="361907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t>Pod Life Cycle</a:t>
            </a:r>
          </a:p>
        </p:txBody>
      </p:sp>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51</a:t>
            </a:fld>
            <a:endParaRPr lang="en-US" dirty="0"/>
          </a:p>
        </p:txBody>
      </p:sp>
    </p:spTree>
    <p:extLst>
      <p:ext uri="{BB962C8B-B14F-4D97-AF65-F5344CB8AC3E}">
        <p14:creationId xmlns:p14="http://schemas.microsoft.com/office/powerpoint/2010/main" val="574362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52</a:t>
            </a:fld>
            <a:endParaRPr lang="en-US" dirty="0"/>
          </a:p>
        </p:txBody>
      </p:sp>
      <p:pic>
        <p:nvPicPr>
          <p:cNvPr id="4" name="Picture 3" descr="A close up of text on a black background&#10;&#10;Description automatically generated">
            <a:extLst>
              <a:ext uri="{FF2B5EF4-FFF2-40B4-BE49-F238E27FC236}">
                <a16:creationId xmlns:a16="http://schemas.microsoft.com/office/drawing/2014/main" id="{7408A46B-9FAF-4585-AD34-1A195CCD069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830" y="459"/>
            <a:ext cx="8288339" cy="4681445"/>
          </a:xfrm>
          <a:prstGeom prst="rect">
            <a:avLst/>
          </a:prstGeom>
        </p:spPr>
      </p:pic>
    </p:spTree>
    <p:extLst>
      <p:ext uri="{BB962C8B-B14F-4D97-AF65-F5344CB8AC3E}">
        <p14:creationId xmlns:p14="http://schemas.microsoft.com/office/powerpoint/2010/main" val="253692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159" y="123704"/>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Phases</a:t>
            </a:r>
          </a:p>
          <a:p>
            <a:endParaRPr lang="en-US" sz="2400" b="1" dirty="0">
              <a:latin typeface="Arial Nova Cond" panose="020B0506020202020204" pitchFamily="34" charset="0"/>
            </a:endParaRPr>
          </a:p>
        </p:txBody>
      </p:sp>
      <p:sp>
        <p:nvSpPr>
          <p:cNvPr id="8" name="Content Placeholder 2"/>
          <p:cNvSpPr txBox="1">
            <a:spLocks/>
          </p:cNvSpPr>
          <p:nvPr/>
        </p:nvSpPr>
        <p:spPr>
          <a:xfrm>
            <a:off x="163159" y="629334"/>
            <a:ext cx="8712484" cy="4621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phase of a Pod is a simple, high-level summary of where the Pod is in its lifecycle.</a:t>
            </a:r>
          </a:p>
          <a:p>
            <a:r>
              <a:rPr lang="en-US" sz="1800" dirty="0">
                <a:latin typeface="Arial Nova Cond" panose="020B0506020202020204" pitchFamily="34" charset="0"/>
              </a:rPr>
              <a:t>Here are the possible values for phase:</a:t>
            </a:r>
          </a:p>
        </p:txBody>
      </p:sp>
      <p:sp>
        <p:nvSpPr>
          <p:cNvPr id="5" name="Right Arrow 4"/>
          <p:cNvSpPr/>
          <p:nvPr/>
        </p:nvSpPr>
        <p:spPr>
          <a:xfrm>
            <a:off x="160735" y="1959680"/>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078" y="1773126"/>
            <a:ext cx="455662" cy="455662"/>
          </a:xfrm>
          <a:prstGeom prst="rect">
            <a:avLst/>
          </a:prstGeom>
        </p:spPr>
      </p:pic>
      <p:sp>
        <p:nvSpPr>
          <p:cNvPr id="9" name="Rounded Rectangle 8"/>
          <p:cNvSpPr/>
          <p:nvPr/>
        </p:nvSpPr>
        <p:spPr>
          <a:xfrm>
            <a:off x="481194" y="1728565"/>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0" name="Rounded Rectangle 9"/>
          <p:cNvSpPr/>
          <p:nvPr/>
        </p:nvSpPr>
        <p:spPr>
          <a:xfrm>
            <a:off x="517680" y="1756124"/>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1" name="TextBox 10"/>
          <p:cNvSpPr txBox="1"/>
          <p:nvPr/>
        </p:nvSpPr>
        <p:spPr>
          <a:xfrm>
            <a:off x="483498" y="1728565"/>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111" y="1776192"/>
            <a:ext cx="455662" cy="455662"/>
          </a:xfrm>
          <a:prstGeom prst="rect">
            <a:avLst/>
          </a:prstGeom>
        </p:spPr>
      </p:pic>
      <p:sp>
        <p:nvSpPr>
          <p:cNvPr id="13" name="Rounded Rectangle 12"/>
          <p:cNvSpPr/>
          <p:nvPr/>
        </p:nvSpPr>
        <p:spPr>
          <a:xfrm>
            <a:off x="2569226" y="1731630"/>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4" name="Rounded Rectangle 13"/>
          <p:cNvSpPr/>
          <p:nvPr/>
        </p:nvSpPr>
        <p:spPr>
          <a:xfrm>
            <a:off x="2564461" y="1759189"/>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5" name="TextBox 14"/>
          <p:cNvSpPr txBox="1"/>
          <p:nvPr/>
        </p:nvSpPr>
        <p:spPr>
          <a:xfrm>
            <a:off x="2564460" y="1731630"/>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941" y="1939141"/>
            <a:ext cx="455662" cy="45566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1771603"/>
            <a:ext cx="455662" cy="455662"/>
          </a:xfrm>
          <a:prstGeom prst="rect">
            <a:avLst/>
          </a:prstGeom>
        </p:spPr>
      </p:pic>
      <p:sp>
        <p:nvSpPr>
          <p:cNvPr id="18" name="Rounded Rectangle 17"/>
          <p:cNvSpPr/>
          <p:nvPr/>
        </p:nvSpPr>
        <p:spPr>
          <a:xfrm>
            <a:off x="4815049" y="1727041"/>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9" name="Rounded Rectangle 18"/>
          <p:cNvSpPr/>
          <p:nvPr/>
        </p:nvSpPr>
        <p:spPr>
          <a:xfrm>
            <a:off x="4851535" y="1754600"/>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TextBox 19"/>
          <p:cNvSpPr txBox="1"/>
          <p:nvPr/>
        </p:nvSpPr>
        <p:spPr>
          <a:xfrm>
            <a:off x="4817353" y="172704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764" y="1934553"/>
            <a:ext cx="455662" cy="455662"/>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122" y="1771603"/>
            <a:ext cx="455662" cy="455662"/>
          </a:xfrm>
          <a:prstGeom prst="rect">
            <a:avLst/>
          </a:prstGeom>
        </p:spPr>
      </p:pic>
      <p:sp>
        <p:nvSpPr>
          <p:cNvPr id="23" name="Rounded Rectangle 22"/>
          <p:cNvSpPr/>
          <p:nvPr/>
        </p:nvSpPr>
        <p:spPr>
          <a:xfrm>
            <a:off x="6983237" y="1727041"/>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4" name="Rounded Rectangle 23"/>
          <p:cNvSpPr/>
          <p:nvPr/>
        </p:nvSpPr>
        <p:spPr>
          <a:xfrm>
            <a:off x="7019723" y="1754600"/>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5" name="TextBox 24"/>
          <p:cNvSpPr txBox="1"/>
          <p:nvPr/>
        </p:nvSpPr>
        <p:spPr>
          <a:xfrm>
            <a:off x="6985541" y="172704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952" y="1934553"/>
            <a:ext cx="455662" cy="455662"/>
          </a:xfrm>
          <a:prstGeom prst="rect">
            <a:avLst/>
          </a:prstGeom>
        </p:spPr>
      </p:pic>
      <p:sp>
        <p:nvSpPr>
          <p:cNvPr id="27" name="Oval 26"/>
          <p:cNvSpPr/>
          <p:nvPr/>
        </p:nvSpPr>
        <p:spPr>
          <a:xfrm>
            <a:off x="7910167" y="2043547"/>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8" name="Multiply 27"/>
          <p:cNvSpPr/>
          <p:nvPr/>
        </p:nvSpPr>
        <p:spPr>
          <a:xfrm>
            <a:off x="7914932" y="2043547"/>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669417" y="2512152"/>
            <a:ext cx="961289" cy="369332"/>
          </a:xfrm>
          <a:prstGeom prst="rect">
            <a:avLst/>
          </a:prstGeom>
        </p:spPr>
        <p:txBody>
          <a:bodyPr wrap="none">
            <a:spAutoFit/>
          </a:bodyPr>
          <a:lstStyle/>
          <a:p>
            <a:r>
              <a:rPr lang="en-US" b="1" dirty="0">
                <a:latin typeface="Arial Nova Cond" panose="020B0506020202020204" pitchFamily="34" charset="0"/>
              </a:rPr>
              <a:t>Pending</a:t>
            </a:r>
            <a:endParaRPr lang="en-US" sz="1350" b="1" dirty="0">
              <a:latin typeface="Arial Nova Cond" panose="020B0506020202020204" pitchFamily="34" charset="0"/>
            </a:endParaRPr>
          </a:p>
        </p:txBody>
      </p:sp>
      <p:sp>
        <p:nvSpPr>
          <p:cNvPr id="30" name="Rectangle 29"/>
          <p:cNvSpPr/>
          <p:nvPr/>
        </p:nvSpPr>
        <p:spPr>
          <a:xfrm>
            <a:off x="2790320" y="2512151"/>
            <a:ext cx="974947" cy="369332"/>
          </a:xfrm>
          <a:prstGeom prst="rect">
            <a:avLst/>
          </a:prstGeom>
        </p:spPr>
        <p:txBody>
          <a:bodyPr wrap="none">
            <a:spAutoFit/>
          </a:bodyPr>
          <a:lstStyle/>
          <a:p>
            <a:r>
              <a:rPr lang="en-US" b="1" dirty="0">
                <a:latin typeface="Arial Nova Cond" panose="020B0506020202020204" pitchFamily="34" charset="0"/>
              </a:rPr>
              <a:t>Running</a:t>
            </a:r>
            <a:endParaRPr lang="en-US" sz="1350" b="1" dirty="0">
              <a:latin typeface="Arial Nova Cond" panose="020B0506020202020204" pitchFamily="34" charset="0"/>
            </a:endParaRPr>
          </a:p>
        </p:txBody>
      </p:sp>
      <p:sp>
        <p:nvSpPr>
          <p:cNvPr id="31" name="Rectangle 30"/>
          <p:cNvSpPr/>
          <p:nvPr/>
        </p:nvSpPr>
        <p:spPr>
          <a:xfrm>
            <a:off x="5036207" y="2490090"/>
            <a:ext cx="1225272" cy="369332"/>
          </a:xfrm>
          <a:prstGeom prst="rect">
            <a:avLst/>
          </a:prstGeom>
        </p:spPr>
        <p:txBody>
          <a:bodyPr wrap="none">
            <a:spAutoFit/>
          </a:bodyPr>
          <a:lstStyle/>
          <a:p>
            <a:r>
              <a:rPr lang="en-US" b="1" dirty="0">
                <a:latin typeface="Arial Nova Cond" panose="020B0506020202020204" pitchFamily="34" charset="0"/>
              </a:rPr>
              <a:t>Succeeded</a:t>
            </a:r>
            <a:endParaRPr lang="en-US" sz="1350" b="1" dirty="0">
              <a:latin typeface="Arial Nova Cond" panose="020B0506020202020204" pitchFamily="34" charset="0"/>
            </a:endParaRPr>
          </a:p>
        </p:txBody>
      </p:sp>
      <p:sp>
        <p:nvSpPr>
          <p:cNvPr id="32" name="Rectangle 31"/>
          <p:cNvSpPr/>
          <p:nvPr/>
        </p:nvSpPr>
        <p:spPr>
          <a:xfrm>
            <a:off x="7249890" y="2466068"/>
            <a:ext cx="1107996" cy="369332"/>
          </a:xfrm>
          <a:prstGeom prst="rect">
            <a:avLst/>
          </a:prstGeom>
        </p:spPr>
        <p:txBody>
          <a:bodyPr wrap="none">
            <a:spAutoFit/>
          </a:bodyPr>
          <a:lstStyle/>
          <a:p>
            <a:r>
              <a:rPr lang="en-US" b="1" dirty="0">
                <a:latin typeface="Arial Nova Cond" panose="020B0506020202020204" pitchFamily="34" charset="0"/>
              </a:rPr>
              <a:t>Failed	</a:t>
            </a:r>
            <a:endParaRPr lang="en-US" sz="1350" b="1" dirty="0">
              <a:latin typeface="Arial Nova Cond" panose="020B0506020202020204" pitchFamily="34" charset="0"/>
            </a:endParaRPr>
          </a:p>
        </p:txBody>
      </p:sp>
      <p:sp>
        <p:nvSpPr>
          <p:cNvPr id="33" name="Right Arrow 32"/>
          <p:cNvSpPr/>
          <p:nvPr/>
        </p:nvSpPr>
        <p:spPr>
          <a:xfrm>
            <a:off x="1513233" y="3843058"/>
            <a:ext cx="5635487" cy="26165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2758" y="3649050"/>
            <a:ext cx="455662" cy="455662"/>
          </a:xfrm>
          <a:prstGeom prst="rect">
            <a:avLst/>
          </a:prstGeom>
        </p:spPr>
      </p:pic>
      <p:sp>
        <p:nvSpPr>
          <p:cNvPr id="35" name="Rounded Rectangle 34"/>
          <p:cNvSpPr/>
          <p:nvPr/>
        </p:nvSpPr>
        <p:spPr>
          <a:xfrm>
            <a:off x="2345873" y="3604488"/>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6" name="Rounded Rectangle 35"/>
          <p:cNvSpPr/>
          <p:nvPr/>
        </p:nvSpPr>
        <p:spPr>
          <a:xfrm>
            <a:off x="2382359" y="3632047"/>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7" name="TextBox 36"/>
          <p:cNvSpPr txBox="1"/>
          <p:nvPr/>
        </p:nvSpPr>
        <p:spPr>
          <a:xfrm>
            <a:off x="2348177" y="3604488"/>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sp>
        <p:nvSpPr>
          <p:cNvPr id="38" name="Rectangle 37"/>
          <p:cNvSpPr/>
          <p:nvPr/>
        </p:nvSpPr>
        <p:spPr>
          <a:xfrm>
            <a:off x="2534096" y="4388075"/>
            <a:ext cx="1197764" cy="369332"/>
          </a:xfrm>
          <a:prstGeom prst="rect">
            <a:avLst/>
          </a:prstGeom>
        </p:spPr>
        <p:txBody>
          <a:bodyPr wrap="none">
            <a:spAutoFit/>
          </a:bodyPr>
          <a:lstStyle/>
          <a:p>
            <a:r>
              <a:rPr lang="en-US" b="1" dirty="0">
                <a:latin typeface="Arial Nova Cond" panose="020B0506020202020204" pitchFamily="34" charset="0"/>
              </a:rPr>
              <a:t>Completed</a:t>
            </a:r>
            <a:endParaRPr lang="en-US" sz="1350" b="1" dirty="0">
              <a:latin typeface="Arial Nova Cond" panose="020B0506020202020204" pitchFamily="34" charset="0"/>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3672378"/>
            <a:ext cx="455662" cy="455662"/>
          </a:xfrm>
          <a:prstGeom prst="rect">
            <a:avLst/>
          </a:prstGeom>
        </p:spPr>
      </p:pic>
      <p:sp>
        <p:nvSpPr>
          <p:cNvPr id="40" name="Rounded Rectangle 39"/>
          <p:cNvSpPr/>
          <p:nvPr/>
        </p:nvSpPr>
        <p:spPr>
          <a:xfrm>
            <a:off x="4815049" y="362781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1" name="Rounded Rectangle 40"/>
          <p:cNvSpPr/>
          <p:nvPr/>
        </p:nvSpPr>
        <p:spPr>
          <a:xfrm>
            <a:off x="4851535" y="365537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2" name="TextBox 41"/>
          <p:cNvSpPr txBox="1"/>
          <p:nvPr/>
        </p:nvSpPr>
        <p:spPr>
          <a:xfrm>
            <a:off x="4837449" y="3637864"/>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43" name="Rectangle 42"/>
          <p:cNvSpPr/>
          <p:nvPr/>
        </p:nvSpPr>
        <p:spPr>
          <a:xfrm>
            <a:off x="5003273" y="4411403"/>
            <a:ext cx="1056700" cy="369332"/>
          </a:xfrm>
          <a:prstGeom prst="rect">
            <a:avLst/>
          </a:prstGeom>
        </p:spPr>
        <p:txBody>
          <a:bodyPr wrap="none">
            <a:spAutoFit/>
          </a:bodyPr>
          <a:lstStyle/>
          <a:p>
            <a:r>
              <a:rPr lang="en-US" b="1" dirty="0">
                <a:latin typeface="Arial Nova Cond" panose="020B0506020202020204" pitchFamily="34" charset="0"/>
              </a:rPr>
              <a:t>Unknown</a:t>
            </a:r>
            <a:endParaRPr lang="en-US" sz="135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015FDDC-9796-4A7B-AA4B-D536DB5D1EA7}"/>
              </a:ext>
            </a:extLst>
          </p:cNvPr>
          <p:cNvSpPr>
            <a:spLocks noGrp="1"/>
          </p:cNvSpPr>
          <p:nvPr>
            <p:ph type="sldNum" sz="quarter" idx="12"/>
          </p:nvPr>
        </p:nvSpPr>
        <p:spPr/>
        <p:txBody>
          <a:bodyPr/>
          <a:lstStyle/>
          <a:p>
            <a:fld id="{C60C2248-B95D-984B-A0F4-42B9A4652AA7}" type="slidenum">
              <a:rPr lang="en-US" smtClean="0"/>
              <a:pPr/>
              <a:t>53</a:t>
            </a:fld>
            <a:endParaRPr lang="en-US" dirty="0"/>
          </a:p>
        </p:txBody>
      </p:sp>
    </p:spTree>
    <p:extLst>
      <p:ext uri="{BB962C8B-B14F-4D97-AF65-F5344CB8AC3E}">
        <p14:creationId xmlns:p14="http://schemas.microsoft.com/office/powerpoint/2010/main" val="3317308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84406"/>
            <a:ext cx="8712484" cy="5059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Pending:</a:t>
            </a:r>
          </a:p>
          <a:p>
            <a:r>
              <a:rPr lang="en-US" sz="1800" dirty="0">
                <a:latin typeface="Arial Nova Cond" panose="020B0506020202020204" pitchFamily="34" charset="0"/>
              </a:rPr>
              <a:t>The Pod has been accepted by the Kubernetes system, but its not </a:t>
            </a:r>
            <a:r>
              <a:rPr lang="en-US" sz="1800" b="1" dirty="0">
                <a:latin typeface="Arial Nova Cond" panose="020B0506020202020204" pitchFamily="34" charset="0"/>
              </a:rPr>
              <a:t>running</a:t>
            </a:r>
          </a:p>
          <a:p>
            <a:r>
              <a:rPr lang="en-US" sz="1800" dirty="0">
                <a:latin typeface="Arial Nova Cond" panose="020B0506020202020204" pitchFamily="34" charset="0"/>
              </a:rPr>
              <a:t>one or more of the Container images is still </a:t>
            </a:r>
            <a:r>
              <a:rPr lang="en-US" sz="1800" b="1" dirty="0">
                <a:latin typeface="Arial Nova Cond" panose="020B0506020202020204" pitchFamily="34" charset="0"/>
              </a:rPr>
              <a:t>downloading</a:t>
            </a:r>
          </a:p>
          <a:p>
            <a:r>
              <a:rPr lang="en-US" sz="1800" dirty="0">
                <a:latin typeface="Arial Nova Cond" panose="020B0506020202020204" pitchFamily="34" charset="0"/>
              </a:rPr>
              <a:t> If the pod cannot be scheduled because of resource </a:t>
            </a:r>
            <a:r>
              <a:rPr lang="en-US" sz="1800" b="1" dirty="0">
                <a:latin typeface="Arial Nova Cond" panose="020B0506020202020204" pitchFamily="34" charset="0"/>
              </a:rPr>
              <a:t>constraints</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Running:</a:t>
            </a:r>
          </a:p>
          <a:p>
            <a:r>
              <a:rPr lang="en-US" sz="1800" dirty="0">
                <a:latin typeface="Arial Nova Cond" panose="020B0506020202020204" pitchFamily="34" charset="0"/>
              </a:rPr>
              <a:t>The Pod has been </a:t>
            </a:r>
            <a:r>
              <a:rPr lang="en-US" sz="1800" b="1" dirty="0">
                <a:latin typeface="Arial Nova Cond" panose="020B0506020202020204" pitchFamily="34" charset="0"/>
              </a:rPr>
              <a:t>bound to a node</a:t>
            </a:r>
          </a:p>
          <a:p>
            <a:r>
              <a:rPr lang="en-US" sz="1800" dirty="0">
                <a:latin typeface="Arial Nova Cond" panose="020B0506020202020204" pitchFamily="34" charset="0"/>
              </a:rPr>
              <a:t>All of the Containers have been </a:t>
            </a:r>
            <a:r>
              <a:rPr lang="en-US" sz="1800" b="1" dirty="0">
                <a:latin typeface="Arial Nova Cond" panose="020B0506020202020204" pitchFamily="34" charset="0"/>
              </a:rPr>
              <a:t>created</a:t>
            </a:r>
          </a:p>
          <a:p>
            <a:r>
              <a:rPr lang="en-US" sz="1800" dirty="0">
                <a:latin typeface="Arial Nova Cond" panose="020B0506020202020204" pitchFamily="34" charset="0"/>
              </a:rPr>
              <a:t>At least one Container is </a:t>
            </a:r>
            <a:r>
              <a:rPr lang="en-US" sz="1800" b="1" dirty="0">
                <a:latin typeface="Arial Nova Cond" panose="020B0506020202020204" pitchFamily="34" charset="0"/>
              </a:rPr>
              <a:t>still running</a:t>
            </a:r>
            <a:r>
              <a:rPr lang="en-US" sz="1800" dirty="0">
                <a:latin typeface="Arial Nova Cond" panose="020B0506020202020204" pitchFamily="34" charset="0"/>
              </a:rPr>
              <a:t>, or is in the process of </a:t>
            </a:r>
            <a:r>
              <a:rPr lang="en-US" sz="1800" b="1" dirty="0">
                <a:latin typeface="Arial Nova Cond" panose="020B0506020202020204" pitchFamily="34" charset="0"/>
              </a:rPr>
              <a:t>starting</a:t>
            </a:r>
            <a:r>
              <a:rPr lang="en-US" sz="1800" dirty="0">
                <a:latin typeface="Arial Nova Cond" panose="020B0506020202020204" pitchFamily="34" charset="0"/>
              </a:rPr>
              <a:t> or </a:t>
            </a:r>
            <a:r>
              <a:rPr lang="en-US" sz="1800" b="1" dirty="0">
                <a:latin typeface="Arial Nova Cond" panose="020B0506020202020204" pitchFamily="34" charset="0"/>
              </a:rPr>
              <a:t>restarting</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Succeeded:</a:t>
            </a:r>
          </a:p>
          <a:p>
            <a:r>
              <a:rPr lang="en-US" sz="1800" dirty="0">
                <a:latin typeface="Arial Nova Cond" panose="020B0506020202020204" pitchFamily="34" charset="0"/>
              </a:rPr>
              <a:t>All Containers in the Pod have </a:t>
            </a:r>
            <a:r>
              <a:rPr lang="en-US" sz="1800" b="1" dirty="0">
                <a:latin typeface="Arial Nova Cond" panose="020B0506020202020204" pitchFamily="34" charset="0"/>
              </a:rPr>
              <a:t>terminated</a:t>
            </a:r>
            <a:r>
              <a:rPr lang="en-US" sz="1800" dirty="0">
                <a:latin typeface="Arial Nova Cond" panose="020B0506020202020204" pitchFamily="34" charset="0"/>
              </a:rPr>
              <a:t> in success, and will not be </a:t>
            </a:r>
            <a:r>
              <a:rPr lang="en-US" sz="1800" b="1" dirty="0">
                <a:latin typeface="Arial Nova Cond" panose="020B0506020202020204" pitchFamily="34" charset="0"/>
              </a:rPr>
              <a:t>restarted</a:t>
            </a: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326983"/>
            <a:ext cx="455662" cy="455662"/>
          </a:xfrm>
          <a:prstGeom prst="rect">
            <a:avLst/>
          </a:prstGeom>
        </p:spPr>
      </p:pic>
      <p:sp>
        <p:nvSpPr>
          <p:cNvPr id="44" name="Rounded Rectangle 43"/>
          <p:cNvSpPr/>
          <p:nvPr/>
        </p:nvSpPr>
        <p:spPr>
          <a:xfrm>
            <a:off x="7465917" y="282421"/>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5" name="Rounded Rectangle 44"/>
          <p:cNvSpPr/>
          <p:nvPr/>
        </p:nvSpPr>
        <p:spPr>
          <a:xfrm>
            <a:off x="7502403" y="309980"/>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6" name="TextBox 45"/>
          <p:cNvSpPr txBox="1"/>
          <p:nvPr/>
        </p:nvSpPr>
        <p:spPr>
          <a:xfrm>
            <a:off x="7468222" y="28242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1905131"/>
            <a:ext cx="455662" cy="455662"/>
          </a:xfrm>
          <a:prstGeom prst="rect">
            <a:avLst/>
          </a:prstGeom>
        </p:spPr>
      </p:pic>
      <p:sp>
        <p:nvSpPr>
          <p:cNvPr id="55" name="Rounded Rectangle 54"/>
          <p:cNvSpPr/>
          <p:nvPr/>
        </p:nvSpPr>
        <p:spPr>
          <a:xfrm>
            <a:off x="7465917" y="1860569"/>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6" name="Rounded Rectangle 55"/>
          <p:cNvSpPr/>
          <p:nvPr/>
        </p:nvSpPr>
        <p:spPr>
          <a:xfrm>
            <a:off x="7461152" y="1888128"/>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7" name="TextBox 56"/>
          <p:cNvSpPr txBox="1"/>
          <p:nvPr/>
        </p:nvSpPr>
        <p:spPr>
          <a:xfrm>
            <a:off x="7461152" y="1860569"/>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633" y="2068080"/>
            <a:ext cx="455662" cy="455662"/>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5107" y="3508184"/>
            <a:ext cx="455662" cy="455662"/>
          </a:xfrm>
          <a:prstGeom prst="rect">
            <a:avLst/>
          </a:prstGeom>
        </p:spPr>
      </p:pic>
      <p:sp>
        <p:nvSpPr>
          <p:cNvPr id="61" name="Rounded Rectangle 60"/>
          <p:cNvSpPr/>
          <p:nvPr/>
        </p:nvSpPr>
        <p:spPr>
          <a:xfrm>
            <a:off x="7468222" y="3463622"/>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2" name="Rounded Rectangle 61"/>
          <p:cNvSpPr/>
          <p:nvPr/>
        </p:nvSpPr>
        <p:spPr>
          <a:xfrm>
            <a:off x="7504708" y="3491181"/>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3" name="TextBox 62"/>
          <p:cNvSpPr txBox="1"/>
          <p:nvPr/>
        </p:nvSpPr>
        <p:spPr>
          <a:xfrm>
            <a:off x="7470526" y="346362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2938" y="3671133"/>
            <a:ext cx="455662" cy="455662"/>
          </a:xfrm>
          <a:prstGeom prst="rect">
            <a:avLst/>
          </a:prstGeom>
        </p:spPr>
      </p:pic>
      <p:sp>
        <p:nvSpPr>
          <p:cNvPr id="2" name="Slide Number Placeholder 1">
            <a:extLst>
              <a:ext uri="{FF2B5EF4-FFF2-40B4-BE49-F238E27FC236}">
                <a16:creationId xmlns:a16="http://schemas.microsoft.com/office/drawing/2014/main" id="{D0840971-3744-4E3E-8ECA-CD2854A9BA25}"/>
              </a:ext>
            </a:extLst>
          </p:cNvPr>
          <p:cNvSpPr>
            <a:spLocks noGrp="1"/>
          </p:cNvSpPr>
          <p:nvPr>
            <p:ph type="sldNum" sz="quarter" idx="12"/>
          </p:nvPr>
        </p:nvSpPr>
        <p:spPr/>
        <p:txBody>
          <a:bodyPr/>
          <a:lstStyle/>
          <a:p>
            <a:fld id="{C60C2248-B95D-984B-A0F4-42B9A4652AA7}" type="slidenum">
              <a:rPr lang="en-US" smtClean="0"/>
              <a:pPr/>
              <a:t>54</a:t>
            </a:fld>
            <a:endParaRPr lang="en-US" dirty="0"/>
          </a:p>
        </p:txBody>
      </p:sp>
    </p:spTree>
    <p:extLst>
      <p:ext uri="{BB962C8B-B14F-4D97-AF65-F5344CB8AC3E}">
        <p14:creationId xmlns:p14="http://schemas.microsoft.com/office/powerpoint/2010/main" val="1038721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73497" y="282252"/>
            <a:ext cx="8590194" cy="46628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Failed:</a:t>
            </a:r>
          </a:p>
          <a:p>
            <a:r>
              <a:rPr lang="en-US" sz="1800" dirty="0">
                <a:latin typeface="Arial Nova Cond" panose="020B0506020202020204" pitchFamily="34" charset="0"/>
              </a:rPr>
              <a:t>All Containers in the Pod have terminated, and at least one Container has </a:t>
            </a:r>
          </a:p>
          <a:p>
            <a:pPr marL="0" indent="0">
              <a:buNone/>
            </a:pPr>
            <a:r>
              <a:rPr lang="en-US" sz="1800" dirty="0">
                <a:latin typeface="Arial Nova Cond" panose="020B0506020202020204" pitchFamily="34" charset="0"/>
              </a:rPr>
              <a:t>    terminated in failure.</a:t>
            </a:r>
          </a:p>
          <a:p>
            <a:r>
              <a:rPr lang="en-US" sz="1800" dirty="0">
                <a:latin typeface="Arial Nova Cond" panose="020B0506020202020204" pitchFamily="34" charset="0"/>
              </a:rPr>
              <a:t>The Container either exited with non-zero status or was terminated by the system</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Unknown:</a:t>
            </a:r>
          </a:p>
          <a:p>
            <a:r>
              <a:rPr lang="en-US" sz="1800" dirty="0">
                <a:latin typeface="Arial Nova Cond" panose="020B0506020202020204" pitchFamily="34" charset="0"/>
              </a:rPr>
              <a:t>State of the Pod could not be </a:t>
            </a:r>
            <a:r>
              <a:rPr lang="en-US" sz="1800" b="1" dirty="0">
                <a:latin typeface="Arial Nova Cond" panose="020B0506020202020204" pitchFamily="34" charset="0"/>
              </a:rPr>
              <a:t>obtained</a:t>
            </a:r>
          </a:p>
          <a:p>
            <a:r>
              <a:rPr lang="en-US" sz="1800" dirty="0">
                <a:latin typeface="Arial Nova Cond" panose="020B0506020202020204" pitchFamily="34" charset="0"/>
              </a:rPr>
              <a:t>Typically due to an </a:t>
            </a:r>
            <a:r>
              <a:rPr lang="en-US" sz="1800" b="1" dirty="0">
                <a:latin typeface="Arial Nova Cond" panose="020B0506020202020204" pitchFamily="34" charset="0"/>
              </a:rPr>
              <a:t>Error</a:t>
            </a:r>
            <a:r>
              <a:rPr lang="en-US" sz="1800" dirty="0">
                <a:latin typeface="Arial Nova Cond" panose="020B0506020202020204" pitchFamily="34" charset="0"/>
              </a:rPr>
              <a:t> in </a:t>
            </a:r>
            <a:r>
              <a:rPr lang="en-US" sz="1800" b="1" dirty="0">
                <a:latin typeface="Arial Nova Cond" panose="020B0506020202020204" pitchFamily="34" charset="0"/>
              </a:rPr>
              <a:t>Network</a:t>
            </a:r>
            <a:r>
              <a:rPr lang="en-US" sz="1800" dirty="0">
                <a:latin typeface="Arial Nova Cond" panose="020B0506020202020204" pitchFamily="34" charset="0"/>
              </a:rPr>
              <a:t> or </a:t>
            </a:r>
            <a:r>
              <a:rPr lang="en-US" sz="1800" b="1" dirty="0">
                <a:latin typeface="Arial Nova Cond" panose="020B0506020202020204" pitchFamily="34" charset="0"/>
              </a:rPr>
              <a:t>communicating</a:t>
            </a:r>
            <a:r>
              <a:rPr lang="en-US" sz="1800" dirty="0">
                <a:latin typeface="Arial Nova Cond" panose="020B0506020202020204" pitchFamily="34" charset="0"/>
              </a:rPr>
              <a:t> with the host of the Pod</a:t>
            </a:r>
          </a:p>
          <a:p>
            <a:pPr marL="0" indent="0">
              <a:buNone/>
            </a:pPr>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Completed:</a:t>
            </a:r>
          </a:p>
          <a:p>
            <a:r>
              <a:rPr lang="en-US" sz="1800" dirty="0">
                <a:latin typeface="Arial Nova Cond" panose="020B0506020202020204" pitchFamily="34" charset="0"/>
              </a:rPr>
              <a:t>The pod has run to completion as there’s nothing to keep it running </a:t>
            </a:r>
            <a:r>
              <a:rPr lang="en-US" sz="1800" dirty="0" err="1">
                <a:latin typeface="Arial Nova Cond" panose="020B0506020202020204" pitchFamily="34" charset="0"/>
              </a:rPr>
              <a:t>eg</a:t>
            </a:r>
            <a:r>
              <a:rPr lang="en-US" sz="1800" dirty="0">
                <a:latin typeface="Arial Nova Cond" panose="020B0506020202020204" pitchFamily="34" charset="0"/>
              </a:rPr>
              <a:t>. Completed Jobs</a:t>
            </a:r>
            <a:endParaRPr lang="en-US" sz="1800" b="1" dirty="0">
              <a:latin typeface="Arial Nova Cond" panose="020B0506020202020204" pitchFamily="34" charset="0"/>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19" name="Rounded Rectangle 18"/>
          <p:cNvSpPr/>
          <p:nvPr/>
        </p:nvSpPr>
        <p:spPr>
          <a:xfrm>
            <a:off x="7403314" y="188767"/>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Rounded Rectangle 19"/>
          <p:cNvSpPr/>
          <p:nvPr/>
        </p:nvSpPr>
        <p:spPr>
          <a:xfrm>
            <a:off x="7439800" y="216326"/>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1" name="TextBox 20"/>
          <p:cNvSpPr txBox="1"/>
          <p:nvPr/>
        </p:nvSpPr>
        <p:spPr>
          <a:xfrm>
            <a:off x="7405618" y="188767"/>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23" name="Oval 22"/>
          <p:cNvSpPr/>
          <p:nvPr/>
        </p:nvSpPr>
        <p:spPr>
          <a:xfrm>
            <a:off x="8330244" y="505273"/>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4" name="Multiply 23"/>
          <p:cNvSpPr/>
          <p:nvPr/>
        </p:nvSpPr>
        <p:spPr>
          <a:xfrm>
            <a:off x="8335010" y="505273"/>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6355" y="3282501"/>
            <a:ext cx="455662" cy="455662"/>
          </a:xfrm>
          <a:prstGeom prst="rect">
            <a:avLst/>
          </a:prstGeom>
        </p:spPr>
      </p:pic>
      <p:sp>
        <p:nvSpPr>
          <p:cNvPr id="26" name="Rounded Rectangle 25"/>
          <p:cNvSpPr/>
          <p:nvPr/>
        </p:nvSpPr>
        <p:spPr>
          <a:xfrm>
            <a:off x="7416784" y="3237939"/>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7" name="Rounded Rectangle 26"/>
          <p:cNvSpPr/>
          <p:nvPr/>
        </p:nvSpPr>
        <p:spPr>
          <a:xfrm>
            <a:off x="7455956" y="3265498"/>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8" name="TextBox 27"/>
          <p:cNvSpPr txBox="1"/>
          <p:nvPr/>
        </p:nvSpPr>
        <p:spPr>
          <a:xfrm>
            <a:off x="7421775" y="3237939"/>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9490" y="1757397"/>
            <a:ext cx="455662" cy="455662"/>
          </a:xfrm>
          <a:prstGeom prst="rect">
            <a:avLst/>
          </a:prstGeom>
        </p:spPr>
      </p:pic>
      <p:sp>
        <p:nvSpPr>
          <p:cNvPr id="30" name="Rounded Rectangle 29"/>
          <p:cNvSpPr/>
          <p:nvPr/>
        </p:nvSpPr>
        <p:spPr>
          <a:xfrm>
            <a:off x="7422606" y="171283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1" name="Rounded Rectangle 30"/>
          <p:cNvSpPr/>
          <p:nvPr/>
        </p:nvSpPr>
        <p:spPr>
          <a:xfrm>
            <a:off x="7459092" y="174039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2" name="TextBox 31"/>
          <p:cNvSpPr txBox="1"/>
          <p:nvPr/>
        </p:nvSpPr>
        <p:spPr>
          <a:xfrm>
            <a:off x="7424910" y="1712836"/>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2" name="Slide Number Placeholder 1">
            <a:extLst>
              <a:ext uri="{FF2B5EF4-FFF2-40B4-BE49-F238E27FC236}">
                <a16:creationId xmlns:a16="http://schemas.microsoft.com/office/drawing/2014/main" id="{08410765-B8E2-4756-8C49-82F241336642}"/>
              </a:ext>
            </a:extLst>
          </p:cNvPr>
          <p:cNvSpPr>
            <a:spLocks noGrp="1"/>
          </p:cNvSpPr>
          <p:nvPr>
            <p:ph type="sldNum" sz="quarter" idx="12"/>
          </p:nvPr>
        </p:nvSpPr>
        <p:spPr/>
        <p:txBody>
          <a:bodyPr/>
          <a:lstStyle/>
          <a:p>
            <a:fld id="{C60C2248-B95D-984B-A0F4-42B9A4652AA7}" type="slidenum">
              <a:rPr lang="en-US" smtClean="0"/>
              <a:pPr/>
              <a:t>55</a:t>
            </a:fld>
            <a:endParaRPr lang="en-US" dirty="0"/>
          </a:p>
        </p:txBody>
      </p:sp>
    </p:spTree>
    <p:extLst>
      <p:ext uri="{BB962C8B-B14F-4D97-AF65-F5344CB8AC3E}">
        <p14:creationId xmlns:p14="http://schemas.microsoft.com/office/powerpoint/2010/main" val="524985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68357" y="188767"/>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Conditions</a:t>
            </a:r>
          </a:p>
        </p:txBody>
      </p:sp>
      <p:sp>
        <p:nvSpPr>
          <p:cNvPr id="6" name="Rectangle 5"/>
          <p:cNvSpPr/>
          <p:nvPr/>
        </p:nvSpPr>
        <p:spPr>
          <a:xfrm>
            <a:off x="335288" y="1023439"/>
            <a:ext cx="8421051" cy="3552767"/>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A Pod has a </a:t>
            </a:r>
            <a:r>
              <a:rPr lang="en-US" dirty="0" err="1">
                <a:latin typeface="Arial Nova Cond" panose="020B0506020202020204" pitchFamily="34" charset="0"/>
              </a:rPr>
              <a:t>PodStatus</a:t>
            </a:r>
            <a:r>
              <a:rPr lang="en-US" dirty="0">
                <a:latin typeface="Arial Nova Cond" panose="020B0506020202020204" pitchFamily="34" charset="0"/>
              </a:rPr>
              <a:t>, which has an array of </a:t>
            </a:r>
            <a:r>
              <a:rPr lang="en-US" dirty="0">
                <a:latin typeface="Arial Nova Cond" panose="020B0506020202020204" pitchFamily="34" charset="0"/>
                <a:hlinkClick r:id="rId2"/>
              </a:rPr>
              <a:t>PodConditions</a:t>
            </a:r>
            <a:r>
              <a:rPr lang="en-US" dirty="0">
                <a:latin typeface="Arial Nova Cond" panose="020B0506020202020204" pitchFamily="34" charset="0"/>
              </a:rPr>
              <a:t> through which the Pod has or has not passed.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a:t>
            </a:r>
            <a:r>
              <a:rPr lang="en-US" b="1" dirty="0" err="1">
                <a:solidFill>
                  <a:srgbClr val="00B050"/>
                </a:solidFill>
                <a:latin typeface="Arial Nova Cond" panose="020B0506020202020204" pitchFamily="34" charset="0"/>
              </a:rPr>
              <a:t>kubectl</a:t>
            </a:r>
            <a:r>
              <a:rPr lang="en-US" b="1" dirty="0">
                <a:solidFill>
                  <a:srgbClr val="00B050"/>
                </a:solidFill>
                <a:latin typeface="Arial Nova Cond" panose="020B0506020202020204" pitchFamily="34" charset="0"/>
              </a:rPr>
              <a:t> describe pod PODNAME’  </a:t>
            </a:r>
            <a:r>
              <a:rPr lang="en-US" dirty="0">
                <a:latin typeface="Arial Nova Cond" panose="020B0506020202020204" pitchFamily="34" charset="0"/>
              </a:rPr>
              <a:t>you can get the condition of a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These are the possible types: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PodScheduled</a:t>
            </a:r>
            <a:r>
              <a:rPr lang="en-US" dirty="0">
                <a:latin typeface="Arial Nova Cond" panose="020B0506020202020204" pitchFamily="34" charset="0"/>
              </a:rPr>
              <a:t>: the Pod has been scheduled to a node</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Ready</a:t>
            </a:r>
            <a:r>
              <a:rPr lang="en-US" dirty="0">
                <a:latin typeface="Arial Nova Cond" panose="020B0506020202020204" pitchFamily="34" charset="0"/>
              </a:rPr>
              <a:t>: the Pod is able to serve requests and  will be added to the load balancing pools of all matching Services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Initialized</a:t>
            </a:r>
            <a:r>
              <a:rPr lang="en-US" dirty="0">
                <a:latin typeface="Arial Nova Cond" panose="020B0506020202020204" pitchFamily="34" charset="0"/>
              </a:rPr>
              <a:t>: all </a:t>
            </a:r>
            <a:r>
              <a:rPr lang="en-US" dirty="0" err="1">
                <a:latin typeface="Arial Nova Cond" panose="020B0506020202020204" pitchFamily="34" charset="0"/>
              </a:rPr>
              <a:t>init</a:t>
            </a:r>
            <a:r>
              <a:rPr lang="en-US" dirty="0">
                <a:latin typeface="Arial Nova Cond" panose="020B0506020202020204" pitchFamily="34" charset="0"/>
              </a:rPr>
              <a:t> containers have started successfully</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Unschedulable</a:t>
            </a:r>
            <a:r>
              <a:rPr lang="en-US" dirty="0">
                <a:latin typeface="Arial Nova Cond" panose="020B0506020202020204" pitchFamily="34" charset="0"/>
              </a:rPr>
              <a:t>: the scheduler cannot schedule the Pod right now, for example due to lacking of resources or other constraints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ContainersReady</a:t>
            </a:r>
            <a:r>
              <a:rPr lang="en-US" dirty="0">
                <a:latin typeface="Arial Nova Cond" panose="020B0506020202020204" pitchFamily="34" charset="0"/>
              </a:rPr>
              <a:t>: all containers in the Pod are ready</a:t>
            </a:r>
          </a:p>
        </p:txBody>
      </p:sp>
      <p:sp>
        <p:nvSpPr>
          <p:cNvPr id="2" name="Slide Number Placeholder 1">
            <a:extLst>
              <a:ext uri="{FF2B5EF4-FFF2-40B4-BE49-F238E27FC236}">
                <a16:creationId xmlns:a16="http://schemas.microsoft.com/office/drawing/2014/main" id="{72AA3B2D-1D3F-4817-BA8C-BBD7D9F3F803}"/>
              </a:ext>
            </a:extLst>
          </p:cNvPr>
          <p:cNvSpPr>
            <a:spLocks noGrp="1"/>
          </p:cNvSpPr>
          <p:nvPr>
            <p:ph type="sldNum" sz="quarter" idx="12"/>
          </p:nvPr>
        </p:nvSpPr>
        <p:spPr/>
        <p:txBody>
          <a:bodyPr/>
          <a:lstStyle/>
          <a:p>
            <a:fld id="{C60C2248-B95D-984B-A0F4-42B9A4652AA7}" type="slidenum">
              <a:rPr lang="en-US" smtClean="0"/>
              <a:pPr/>
              <a:t>56</a:t>
            </a:fld>
            <a:endParaRPr lang="en-US" dirty="0"/>
          </a:p>
        </p:txBody>
      </p:sp>
    </p:spTree>
    <p:extLst>
      <p:ext uri="{BB962C8B-B14F-4D97-AF65-F5344CB8AC3E}">
        <p14:creationId xmlns:p14="http://schemas.microsoft.com/office/powerpoint/2010/main" val="3211678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37861" y="31607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Container States</a:t>
            </a:r>
          </a:p>
        </p:txBody>
      </p:sp>
      <p:sp>
        <p:nvSpPr>
          <p:cNvPr id="6" name="Rectangle 5"/>
          <p:cNvSpPr/>
          <p:nvPr/>
        </p:nvSpPr>
        <p:spPr>
          <a:xfrm>
            <a:off x="268357" y="849382"/>
            <a:ext cx="8487982" cy="3596882"/>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Once Pod is assigned to a node by scheduler, kubelet starts creating containers using container runtime</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‘kubectl get pod PODNAME -o yaml’ </a:t>
            </a:r>
            <a:r>
              <a:rPr lang="en-US" dirty="0">
                <a:latin typeface="Arial Nova Cond" panose="020B0506020202020204" pitchFamily="34" charset="0"/>
              </a:rPr>
              <a:t>state is displayed for each container within that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There are three possible states of containers: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Waiting</a:t>
            </a:r>
            <a:r>
              <a:rPr lang="en-US" dirty="0">
                <a:latin typeface="Arial Nova Cond" panose="020B0506020202020204" pitchFamily="34" charset="0"/>
              </a:rPr>
              <a:t>: A container in Waiting state still indicates that its pulling images, applying Secrets, </a:t>
            </a:r>
            <a:r>
              <a:rPr lang="en-US" dirty="0" err="1">
                <a:latin typeface="Arial Nova Cond" panose="020B0506020202020204" pitchFamily="34" charset="0"/>
              </a:rPr>
              <a:t>etc</a:t>
            </a:r>
            <a:endParaRPr lang="en-US" dirty="0">
              <a:latin typeface="Arial Nova Cond" panose="020B0506020202020204" pitchFamily="34" charset="0"/>
            </a:endParaRP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Running</a:t>
            </a:r>
            <a:r>
              <a:rPr lang="en-US" dirty="0">
                <a:latin typeface="Arial Nova Cond" panose="020B0506020202020204" pitchFamily="34" charset="0"/>
              </a:rPr>
              <a:t>: Indicates that the container is executing without issues. Once a container enters into Running</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Terminated</a:t>
            </a:r>
            <a:r>
              <a:rPr lang="en-US" dirty="0">
                <a:latin typeface="Arial Nova Cond" panose="020B0506020202020204" pitchFamily="34" charset="0"/>
              </a:rPr>
              <a:t>: Indicates that the container completed its execution and has stopped </a:t>
            </a:r>
            <a:r>
              <a:rPr lang="en-US" dirty="0" err="1">
                <a:latin typeface="Arial Nova Cond" panose="020B0506020202020204" pitchFamily="34" charset="0"/>
              </a:rPr>
              <a:t>running.A</a:t>
            </a:r>
            <a:r>
              <a:rPr lang="en-US" dirty="0">
                <a:latin typeface="Arial Nova Cond" panose="020B0506020202020204" pitchFamily="34" charset="0"/>
              </a:rPr>
              <a:t> container enters into this when it has successfully completed execution or when it has failed for some reason</a:t>
            </a:r>
          </a:p>
        </p:txBody>
      </p:sp>
      <p:sp>
        <p:nvSpPr>
          <p:cNvPr id="2" name="Slide Number Placeholder 1">
            <a:extLst>
              <a:ext uri="{FF2B5EF4-FFF2-40B4-BE49-F238E27FC236}">
                <a16:creationId xmlns:a16="http://schemas.microsoft.com/office/drawing/2014/main" id="{1B423CF5-2E5F-4E95-82AA-8F1DE8747819}"/>
              </a:ext>
            </a:extLst>
          </p:cNvPr>
          <p:cNvSpPr>
            <a:spLocks noGrp="1"/>
          </p:cNvSpPr>
          <p:nvPr>
            <p:ph type="sldNum" sz="quarter" idx="12"/>
          </p:nvPr>
        </p:nvSpPr>
        <p:spPr/>
        <p:txBody>
          <a:bodyPr/>
          <a:lstStyle/>
          <a:p>
            <a:fld id="{C60C2248-B95D-984B-A0F4-42B9A4652AA7}" type="slidenum">
              <a:rPr lang="en-US" smtClean="0"/>
              <a:pPr/>
              <a:t>57</a:t>
            </a:fld>
            <a:endParaRPr lang="en-US" dirty="0"/>
          </a:p>
        </p:txBody>
      </p:sp>
    </p:spTree>
    <p:extLst>
      <p:ext uri="{BB962C8B-B14F-4D97-AF65-F5344CB8AC3E}">
        <p14:creationId xmlns:p14="http://schemas.microsoft.com/office/powerpoint/2010/main" val="3859769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9004103" y="1403085"/>
            <a:ext cx="1" cy="293190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861910"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1"/>
            <a:endCxn id="8" idx="1"/>
          </p:cNvCxnSpPr>
          <p:nvPr/>
        </p:nvCxnSpPr>
        <p:spPr>
          <a:xfrm>
            <a:off x="324699" y="3015285"/>
            <a:ext cx="17005" cy="13233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608213"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Content Placeholder 2"/>
          <p:cNvSpPr txBox="1">
            <a:spLocks/>
          </p:cNvSpPr>
          <p:nvPr/>
        </p:nvSpPr>
        <p:spPr>
          <a:xfrm>
            <a:off x="324699" y="264629"/>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latin typeface="Arial Nova Cond" panose="020B0506020202020204" pitchFamily="34" charset="0"/>
            </a:endParaRPr>
          </a:p>
        </p:txBody>
      </p:sp>
      <p:sp>
        <p:nvSpPr>
          <p:cNvPr id="33" name="Title 1"/>
          <p:cNvSpPr txBox="1">
            <a:spLocks/>
          </p:cNvSpPr>
          <p:nvPr/>
        </p:nvSpPr>
        <p:spPr>
          <a:xfrm>
            <a:off x="126724" y="17959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Lifecycle</a:t>
            </a:r>
          </a:p>
        </p:txBody>
      </p:sp>
      <p:sp>
        <p:nvSpPr>
          <p:cNvPr id="8" name="Right Arrow 7"/>
          <p:cNvSpPr/>
          <p:nvPr/>
        </p:nvSpPr>
        <p:spPr>
          <a:xfrm>
            <a:off x="341704" y="4192256"/>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noFill/>
              <a:latin typeface="Arial Nova Cond" panose="020B0506020202020204" pitchFamily="34" charset="0"/>
            </a:endParaRPr>
          </a:p>
        </p:txBody>
      </p:sp>
      <p:sp>
        <p:nvSpPr>
          <p:cNvPr id="4" name="Rectangle 3"/>
          <p:cNvSpPr/>
          <p:nvPr/>
        </p:nvSpPr>
        <p:spPr>
          <a:xfrm>
            <a:off x="324699" y="2724565"/>
            <a:ext cx="1557959" cy="581439"/>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err="1">
                <a:latin typeface="Arial Nova Cond" panose="020B0506020202020204" pitchFamily="34" charset="0"/>
              </a:rPr>
              <a:t>Init</a:t>
            </a:r>
            <a:r>
              <a:rPr lang="en-US" sz="1600" b="1" dirty="0">
                <a:latin typeface="Arial Nova Cond" panose="020B0506020202020204" pitchFamily="34" charset="0"/>
              </a:rPr>
              <a:t> Container</a:t>
            </a:r>
          </a:p>
        </p:txBody>
      </p:sp>
      <p:sp>
        <p:nvSpPr>
          <p:cNvPr id="10" name="Rectangle 9"/>
          <p:cNvSpPr/>
          <p:nvPr/>
        </p:nvSpPr>
        <p:spPr>
          <a:xfrm>
            <a:off x="2608215" y="2720838"/>
            <a:ext cx="6411962" cy="58143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Main Container</a:t>
            </a:r>
          </a:p>
        </p:txBody>
      </p:sp>
      <p:sp>
        <p:nvSpPr>
          <p:cNvPr id="11" name="Rectangle 10"/>
          <p:cNvSpPr/>
          <p:nvPr/>
        </p:nvSpPr>
        <p:spPr>
          <a:xfrm>
            <a:off x="2608214" y="1372524"/>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Post Start Hook</a:t>
            </a:r>
          </a:p>
        </p:txBody>
      </p:sp>
      <p:sp>
        <p:nvSpPr>
          <p:cNvPr id="13" name="Rectangle 12"/>
          <p:cNvSpPr/>
          <p:nvPr/>
        </p:nvSpPr>
        <p:spPr>
          <a:xfrm>
            <a:off x="7270890" y="1343700"/>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Pre Start Hook</a:t>
            </a:r>
          </a:p>
        </p:txBody>
      </p:sp>
      <p:sp>
        <p:nvSpPr>
          <p:cNvPr id="14" name="Rectangle 13"/>
          <p:cNvSpPr/>
          <p:nvPr/>
        </p:nvSpPr>
        <p:spPr>
          <a:xfrm>
            <a:off x="4861911" y="363681"/>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Readiness Probe</a:t>
            </a:r>
          </a:p>
        </p:txBody>
      </p:sp>
      <p:sp>
        <p:nvSpPr>
          <p:cNvPr id="15" name="Rectangle 14"/>
          <p:cNvSpPr/>
          <p:nvPr/>
        </p:nvSpPr>
        <p:spPr>
          <a:xfrm>
            <a:off x="4861911" y="1159379"/>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Liveness Probe</a:t>
            </a:r>
          </a:p>
        </p:txBody>
      </p:sp>
      <p:cxnSp>
        <p:nvCxnSpPr>
          <p:cNvPr id="23" name="Straight Arrow Connector 22"/>
          <p:cNvCxnSpPr/>
          <p:nvPr/>
        </p:nvCxnSpPr>
        <p:spPr>
          <a:xfrm>
            <a:off x="2625219" y="719345"/>
            <a:ext cx="216000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2760285" y="369473"/>
            <a:ext cx="1966559" cy="338554"/>
          </a:xfrm>
          <a:prstGeom prst="rect">
            <a:avLst/>
          </a:prstGeom>
          <a:noFill/>
        </p:spPr>
        <p:txBody>
          <a:bodyPr wrap="square" rtlCol="0">
            <a:spAutoFit/>
          </a:bodyPr>
          <a:lstStyle/>
          <a:p>
            <a:r>
              <a:rPr lang="en-US" sz="1600" b="1" dirty="0">
                <a:latin typeface="Arial Nova Cond" panose="020B0506020202020204" pitchFamily="34" charset="0"/>
              </a:rPr>
              <a:t>Initial Delay Sec</a:t>
            </a:r>
          </a:p>
        </p:txBody>
      </p:sp>
      <p:sp>
        <p:nvSpPr>
          <p:cNvPr id="26" name="Up Arrow Callout 25"/>
          <p:cNvSpPr/>
          <p:nvPr/>
        </p:nvSpPr>
        <p:spPr>
          <a:xfrm>
            <a:off x="216240" y="336386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False</a:t>
            </a:r>
          </a:p>
          <a:p>
            <a:r>
              <a:rPr lang="en-US" sz="1600" b="1" dirty="0">
                <a:latin typeface="Arial Nova Cond" panose="020B0506020202020204" pitchFamily="34" charset="0"/>
              </a:rPr>
              <a:t>Ready                   False    </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p>
        </p:txBody>
      </p:sp>
      <p:sp>
        <p:nvSpPr>
          <p:cNvPr id="32" name="Up Arrow Callout 31"/>
          <p:cNvSpPr/>
          <p:nvPr/>
        </p:nvSpPr>
        <p:spPr>
          <a:xfrm>
            <a:off x="3767799" y="331687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False</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34" name="Up Arrow Callout 33"/>
          <p:cNvSpPr/>
          <p:nvPr/>
        </p:nvSpPr>
        <p:spPr>
          <a:xfrm>
            <a:off x="5517087" y="1687490"/>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0753FAE9-20D6-41F8-8B56-1604B3FE0484}"/>
              </a:ext>
            </a:extLst>
          </p:cNvPr>
          <p:cNvSpPr>
            <a:spLocks noGrp="1"/>
          </p:cNvSpPr>
          <p:nvPr>
            <p:ph type="sldNum" sz="quarter" idx="12"/>
          </p:nvPr>
        </p:nvSpPr>
        <p:spPr/>
        <p:txBody>
          <a:bodyPr/>
          <a:lstStyle/>
          <a:p>
            <a:fld id="{C60C2248-B95D-984B-A0F4-42B9A4652AA7}" type="slidenum">
              <a:rPr lang="en-US" smtClean="0">
                <a:latin typeface="Arial Nova Cond" panose="020B0506020202020204" pitchFamily="34" charset="0"/>
              </a:rPr>
              <a:pPr/>
              <a:t>58</a:t>
            </a:fld>
            <a:endParaRPr lang="en-US" dirty="0">
              <a:latin typeface="Arial Nova Cond" panose="020B0506020202020204" pitchFamily="34" charset="0"/>
            </a:endParaRPr>
          </a:p>
        </p:txBody>
      </p:sp>
    </p:spTree>
    <p:extLst>
      <p:ext uri="{BB962C8B-B14F-4D97-AF65-F5344CB8AC3E}">
        <p14:creationId xmlns:p14="http://schemas.microsoft.com/office/powerpoint/2010/main" val="2932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1" grpId="0" animBg="1"/>
      <p:bldP spid="13" grpId="0" animBg="1"/>
      <p:bldP spid="14" grpId="0" animBg="1"/>
      <p:bldP spid="15" grpId="0" animBg="1"/>
      <p:bldP spid="25" grpId="0"/>
      <p:bldP spid="26" grpId="0" animBg="1"/>
      <p:bldP spid="32" grpId="0" animBg="1"/>
      <p:bldP spid="3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479434" cy="1200329"/>
          </a:xfrm>
          <a:prstGeom prst="rect">
            <a:avLst/>
          </a:prstGeom>
        </p:spPr>
        <p:txBody>
          <a:bodyPr wrap="square">
            <a:spAutoFit/>
          </a:bodyPr>
          <a:lstStyle/>
          <a:p>
            <a:r>
              <a:rPr lang="en-US" sz="3600" b="1" dirty="0"/>
              <a:t>Labels &amp; Selectors</a:t>
            </a:r>
          </a:p>
          <a:p>
            <a:endParaRPr lang="en-US" sz="3600" b="1" dirty="0"/>
          </a:p>
        </p:txBody>
      </p:sp>
      <p:sp>
        <p:nvSpPr>
          <p:cNvPr id="2" name="Slide Number Placeholder 1">
            <a:extLst>
              <a:ext uri="{FF2B5EF4-FFF2-40B4-BE49-F238E27FC236}">
                <a16:creationId xmlns:a16="http://schemas.microsoft.com/office/drawing/2014/main" id="{EF703D39-FA77-4AC2-ADE9-5D62ED71529A}"/>
              </a:ext>
            </a:extLst>
          </p:cNvPr>
          <p:cNvSpPr>
            <a:spLocks noGrp="1"/>
          </p:cNvSpPr>
          <p:nvPr>
            <p:ph type="sldNum" sz="quarter" idx="12"/>
          </p:nvPr>
        </p:nvSpPr>
        <p:spPr/>
        <p:txBody>
          <a:bodyPr/>
          <a:lstStyle/>
          <a:p>
            <a:fld id="{C60C2248-B95D-984B-A0F4-42B9A4652AA7}" type="slidenum">
              <a:rPr lang="en-US" smtClean="0"/>
              <a:pPr/>
              <a:t>59</a:t>
            </a:fld>
            <a:endParaRPr lang="en-US" dirty="0"/>
          </a:p>
        </p:txBody>
      </p:sp>
    </p:spTree>
    <p:extLst>
      <p:ext uri="{BB962C8B-B14F-4D97-AF65-F5344CB8AC3E}">
        <p14:creationId xmlns:p14="http://schemas.microsoft.com/office/powerpoint/2010/main" val="75269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6</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1105F041-8891-4F89-9BA8-65402B7ACC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809" r="9358"/>
          <a:stretch/>
        </p:blipFill>
        <p:spPr>
          <a:xfrm>
            <a:off x="421386" y="0"/>
            <a:ext cx="8301228" cy="4681904"/>
          </a:xfrm>
          <a:prstGeom prst="rect">
            <a:avLst/>
          </a:prstGeom>
        </p:spPr>
      </p:pic>
    </p:spTree>
    <p:extLst>
      <p:ext uri="{BB962C8B-B14F-4D97-AF65-F5344CB8AC3E}">
        <p14:creationId xmlns:p14="http://schemas.microsoft.com/office/powerpoint/2010/main" val="3300964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03D39-FA77-4AC2-ADE9-5D62ED71529A}"/>
              </a:ext>
            </a:extLst>
          </p:cNvPr>
          <p:cNvSpPr>
            <a:spLocks noGrp="1"/>
          </p:cNvSpPr>
          <p:nvPr>
            <p:ph type="sldNum" sz="quarter" idx="12"/>
          </p:nvPr>
        </p:nvSpPr>
        <p:spPr/>
        <p:txBody>
          <a:bodyPr/>
          <a:lstStyle/>
          <a:p>
            <a:fld id="{C60C2248-B95D-984B-A0F4-42B9A4652AA7}" type="slidenum">
              <a:rPr lang="en-US" smtClean="0"/>
              <a:pPr/>
              <a:t>60</a:t>
            </a:fld>
            <a:endParaRPr lang="en-US" dirty="0"/>
          </a:p>
        </p:txBody>
      </p:sp>
      <p:pic>
        <p:nvPicPr>
          <p:cNvPr id="4" name="Picture 3" descr="A close up of text on a white background&#10;&#10;Description automatically generated">
            <a:extLst>
              <a:ext uri="{FF2B5EF4-FFF2-40B4-BE49-F238E27FC236}">
                <a16:creationId xmlns:a16="http://schemas.microsoft.com/office/drawing/2014/main" id="{90D05CE4-0E74-4E2D-82E8-B84A41568C0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424" y="0"/>
            <a:ext cx="8289151" cy="4681904"/>
          </a:xfrm>
          <a:prstGeom prst="rect">
            <a:avLst/>
          </a:prstGeom>
        </p:spPr>
      </p:pic>
    </p:spTree>
    <p:extLst>
      <p:ext uri="{BB962C8B-B14F-4D97-AF65-F5344CB8AC3E}">
        <p14:creationId xmlns:p14="http://schemas.microsoft.com/office/powerpoint/2010/main" val="104335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Labels &amp; Selectors</a:t>
            </a:r>
          </a:p>
        </p:txBody>
      </p:sp>
      <p:sp>
        <p:nvSpPr>
          <p:cNvPr id="8" name="Content Placeholder 2"/>
          <p:cNvSpPr txBox="1">
            <a:spLocks/>
          </p:cNvSpPr>
          <p:nvPr/>
        </p:nvSpPr>
        <p:spPr>
          <a:xfrm>
            <a:off x="268357" y="880772"/>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a:latin typeface="Arial Nova Cond" panose="020B0506020202020204" pitchFamily="34" charset="0"/>
              </a:rPr>
              <a:t>Labels</a:t>
            </a:r>
            <a:r>
              <a:rPr lang="en-US" sz="1800" dirty="0">
                <a:latin typeface="Arial Nova Cond" panose="020B0506020202020204" pitchFamily="34" charset="0"/>
              </a:rPr>
              <a:t> are the mechanism you use to organize Kubernetes objects</a:t>
            </a:r>
          </a:p>
          <a:p>
            <a:pPr algn="just"/>
            <a:r>
              <a:rPr lang="en-US" sz="1800" dirty="0">
                <a:latin typeface="Arial Nova Cond" panose="020B0506020202020204" pitchFamily="34" charset="0"/>
              </a:rPr>
              <a:t>A label is a key-value pair without any predefined meaning that can be attached to the Objects</a:t>
            </a:r>
          </a:p>
          <a:p>
            <a:pPr algn="just"/>
            <a:r>
              <a:rPr lang="en-US" sz="1800" dirty="0">
                <a:latin typeface="Arial Nova Cond" panose="020B0506020202020204" pitchFamily="34" charset="0"/>
              </a:rPr>
              <a:t>Labels are similar to Tags in AWS or </a:t>
            </a:r>
            <a:r>
              <a:rPr lang="en-US" sz="1800" dirty="0" err="1">
                <a:latin typeface="Arial Nova Cond" panose="020B0506020202020204" pitchFamily="34" charset="0"/>
              </a:rPr>
              <a:t>Git</a:t>
            </a:r>
            <a:r>
              <a:rPr lang="en-US" sz="1800" dirty="0">
                <a:latin typeface="Arial Nova Cond" panose="020B0506020202020204" pitchFamily="34" charset="0"/>
              </a:rPr>
              <a:t> where you use a name to quick reference</a:t>
            </a:r>
          </a:p>
          <a:p>
            <a:pPr algn="just"/>
            <a:r>
              <a:rPr lang="en-US" sz="1800" dirty="0">
                <a:latin typeface="Arial Nova Cond" panose="020B0506020202020204" pitchFamily="34" charset="0"/>
              </a:rPr>
              <a:t>So you’re free to choose labels as you need it to refer an environment which is used for Dev or Testing or Production, refer an product group like </a:t>
            </a:r>
            <a:r>
              <a:rPr lang="en-US" sz="1800" dirty="0" err="1">
                <a:latin typeface="Arial Nova Cond" panose="020B0506020202020204" pitchFamily="34" charset="0"/>
              </a:rPr>
              <a:t>DepartmentX</a:t>
            </a:r>
            <a:r>
              <a:rPr lang="en-US" sz="1800" dirty="0">
                <a:latin typeface="Arial Nova Cond" panose="020B0506020202020204" pitchFamily="34" charset="0"/>
              </a:rPr>
              <a:t>, </a:t>
            </a:r>
            <a:r>
              <a:rPr lang="en-US" sz="1800" dirty="0" err="1">
                <a:latin typeface="Arial Nova Cond" panose="020B0506020202020204" pitchFamily="34" charset="0"/>
              </a:rPr>
              <a:t>DepartmentY</a:t>
            </a:r>
            <a:endParaRPr lang="en-US" sz="1800" dirty="0">
              <a:latin typeface="Arial Nova Cond" panose="020B0506020202020204" pitchFamily="34" charset="0"/>
            </a:endParaRPr>
          </a:p>
          <a:p>
            <a:pPr algn="just"/>
            <a:r>
              <a:rPr lang="en-US" sz="1800" dirty="0">
                <a:latin typeface="Arial Nova Cond" panose="020B0506020202020204" pitchFamily="34" charset="0"/>
              </a:rPr>
              <a:t>Multiple labels can be added to a single object</a:t>
            </a:r>
          </a:p>
        </p:txBody>
      </p:sp>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61</a:t>
            </a:fld>
            <a:endParaRPr lang="en-US" dirty="0"/>
          </a:p>
        </p:txBody>
      </p:sp>
    </p:spTree>
    <p:extLst>
      <p:ext uri="{BB962C8B-B14F-4D97-AF65-F5344CB8AC3E}">
        <p14:creationId xmlns:p14="http://schemas.microsoft.com/office/powerpoint/2010/main" val="2637963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Labels – Example6: </a:t>
            </a:r>
            <a:r>
              <a:rPr lang="en-US" sz="2400" b="1" dirty="0" err="1">
                <a:latin typeface="Arial Nova Cond" panose="020B0506020202020204" pitchFamily="34" charset="0"/>
              </a:rPr>
              <a:t>podlabels.yml</a:t>
            </a:r>
            <a:endParaRPr lang="en-US" sz="2400" b="1" dirty="0">
              <a:latin typeface="Arial Nova Cond" panose="020B0506020202020204" pitchFamily="34" charset="0"/>
            </a:endParaRPr>
          </a:p>
        </p:txBody>
      </p:sp>
      <p:sp>
        <p:nvSpPr>
          <p:cNvPr id="8" name="Content Placeholder 2"/>
          <p:cNvSpPr txBox="1">
            <a:spLocks/>
          </p:cNvSpPr>
          <p:nvPr/>
        </p:nvSpPr>
        <p:spPr>
          <a:xfrm>
            <a:off x="493432" y="536713"/>
            <a:ext cx="8650568" cy="4606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a:t>
            </a:r>
            <a:r>
              <a:rPr lang="en-US" sz="1800" dirty="0" err="1">
                <a:latin typeface="Arial Nova Cond" panose="020B0506020202020204" pitchFamily="34" charset="0"/>
              </a:rPr>
              <a:t>labelspod</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labels:                                                    # Specifies the Label details under it</a:t>
            </a:r>
          </a:p>
          <a:p>
            <a:pPr marL="0" indent="0">
              <a:spcBef>
                <a:spcPts val="600"/>
              </a:spcBef>
              <a:buNone/>
            </a:pPr>
            <a:r>
              <a:rPr lang="en-US" sz="1800" dirty="0">
                <a:latin typeface="Arial Nova Cond" panose="020B0506020202020204" pitchFamily="34" charset="0"/>
              </a:rPr>
              <a:t>    &lt;app&gt;: &lt;test&gt;</a:t>
            </a:r>
          </a:p>
          <a:p>
            <a:pPr marL="0" indent="0">
              <a:spcBef>
                <a:spcPts val="600"/>
              </a:spcBef>
              <a:buNone/>
            </a:pPr>
            <a:r>
              <a:rPr lang="en-US" sz="1800" dirty="0">
                <a:latin typeface="Arial Nova Cond" panose="020B0506020202020204" pitchFamily="34" charset="0"/>
              </a:rPr>
              <a:t>    &lt;env&gt;: &lt;</a:t>
            </a:r>
            <a:r>
              <a:rPr lang="en-US" sz="1800" dirty="0" err="1">
                <a:latin typeface="Arial Nova Cond" panose="020B0506020202020204" pitchFamily="34" charset="0"/>
              </a:rPr>
              <a:t>prd</a:t>
            </a:r>
            <a:r>
              <a:rPr lang="en-US" sz="1800" dirty="0">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spec: </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7FBC654B-F485-43AF-AB71-185BD3411AF3}"/>
              </a:ext>
            </a:extLst>
          </p:cNvPr>
          <p:cNvSpPr>
            <a:spLocks noGrp="1"/>
          </p:cNvSpPr>
          <p:nvPr>
            <p:ph type="sldNum" sz="quarter" idx="12"/>
          </p:nvPr>
        </p:nvSpPr>
        <p:spPr/>
        <p:txBody>
          <a:bodyPr/>
          <a:lstStyle/>
          <a:p>
            <a:fld id="{C60C2248-B95D-984B-A0F4-42B9A4652AA7}" type="slidenum">
              <a:rPr lang="en-US" smtClean="0"/>
              <a:pPr/>
              <a:t>62</a:t>
            </a:fld>
            <a:endParaRPr lang="en-US" dirty="0"/>
          </a:p>
        </p:txBody>
      </p:sp>
    </p:spTree>
    <p:extLst>
      <p:ext uri="{BB962C8B-B14F-4D97-AF65-F5344CB8AC3E}">
        <p14:creationId xmlns:p14="http://schemas.microsoft.com/office/powerpoint/2010/main" val="3117191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321547"/>
            <a:ext cx="8650568" cy="4280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podlabels.yml</a:t>
            </a:r>
            <a:endParaRPr lang="en-US" sz="1800" b="1" dirty="0">
              <a:solidFill>
                <a:srgbClr val="800000"/>
              </a:solidFill>
              <a:latin typeface="Arial Nova Cond" panose="020B0506020202020204" pitchFamily="34" charset="0"/>
            </a:endParaRPr>
          </a:p>
          <a:p>
            <a:pPr marL="0" indent="0">
              <a:spcBef>
                <a:spcPts val="600"/>
              </a:spcBef>
              <a:buNone/>
            </a:pPr>
            <a:endParaRPr lang="en-US" sz="1800" dirty="0">
              <a:latin typeface="Arial Nova Cond" panose="020B0506020202020204" pitchFamily="34" charset="0"/>
            </a:endParaRPr>
          </a:p>
          <a:p>
            <a:pPr>
              <a:spcBef>
                <a:spcPts val="600"/>
              </a:spcBef>
            </a:pPr>
            <a:r>
              <a:rPr lang="en-US" sz="1800" dirty="0">
                <a:latin typeface="Arial Nova Cond" panose="020B0506020202020204" pitchFamily="34" charset="0"/>
              </a:rPr>
              <a:t>To see list of pods available with details of Labels if any attached to it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--show-labels</a:t>
            </a:r>
          </a:p>
          <a:p>
            <a:pPr marL="0" indent="0">
              <a:spcBef>
                <a:spcPts val="600"/>
              </a:spcBef>
              <a:buNone/>
            </a:pPr>
            <a:endParaRPr lang="en-US" sz="1800" b="1" dirty="0">
              <a:solidFill>
                <a:srgbClr val="800000"/>
              </a:solidFill>
              <a:latin typeface="Arial Nova Cond" panose="020B0506020202020204" pitchFamily="34" charset="0"/>
            </a:endParaRPr>
          </a:p>
          <a:p>
            <a:pPr>
              <a:spcBef>
                <a:spcPts val="600"/>
              </a:spcBef>
            </a:pPr>
            <a:r>
              <a:rPr lang="en-US" sz="1800" dirty="0">
                <a:latin typeface="Arial Nova Cond" panose="020B0506020202020204" pitchFamily="34" charset="0"/>
              </a:rPr>
              <a:t>Add a label to an existing pod </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label pods </a:t>
            </a:r>
            <a:r>
              <a:rPr lang="en-US" sz="1800" b="1" dirty="0">
                <a:solidFill>
                  <a:srgbClr val="00B050"/>
                </a:solidFill>
                <a:latin typeface="Arial Nova Cond" panose="020B0506020202020204" pitchFamily="34" charset="0"/>
              </a:rPr>
              <a:t>&lt;</a:t>
            </a:r>
            <a:r>
              <a:rPr lang="en-US" sz="1800" b="1" dirty="0" err="1">
                <a:solidFill>
                  <a:srgbClr val="00B050"/>
                </a:solidFill>
                <a:latin typeface="Arial Nova Cond" panose="020B0506020202020204" pitchFamily="34" charset="0"/>
              </a:rPr>
              <a:t>podname</a:t>
            </a:r>
            <a:r>
              <a:rPr lang="en-US" sz="1800" b="1" dirty="0">
                <a:solidFill>
                  <a:srgbClr val="00B050"/>
                </a:solidFill>
                <a:latin typeface="Arial Nova Cond" panose="020B0506020202020204" pitchFamily="34" charset="0"/>
              </a:rPr>
              <a:t>&gt; &lt;</a:t>
            </a:r>
            <a:r>
              <a:rPr lang="en-US" sz="1800" b="1" dirty="0" err="1">
                <a:solidFill>
                  <a:srgbClr val="00B050"/>
                </a:solidFill>
                <a:latin typeface="Arial Nova Cond" panose="020B0506020202020204" pitchFamily="34" charset="0"/>
              </a:rPr>
              <a:t>labelkey</a:t>
            </a:r>
            <a:r>
              <a:rPr lang="en-US" sz="1800" b="1" dirty="0">
                <a:solidFill>
                  <a:srgbClr val="00B050"/>
                </a:solidFill>
                <a:latin typeface="Arial Nova Cond" panose="020B0506020202020204" pitchFamily="34" charset="0"/>
              </a:rPr>
              <a:t>&gt;=&lt;value&gt;</a:t>
            </a:r>
          </a:p>
          <a:p>
            <a:pPr marL="0" indent="0">
              <a:spcBef>
                <a:spcPts val="600"/>
              </a:spcBef>
              <a:buNone/>
            </a:pPr>
            <a:endParaRPr lang="en-US" sz="1800" b="1" dirty="0">
              <a:solidFill>
                <a:srgbClr val="800000"/>
              </a:solidFill>
              <a:latin typeface="Arial Nova Cond" panose="020B0506020202020204" pitchFamily="34" charset="0"/>
            </a:endParaRPr>
          </a:p>
          <a:p>
            <a:pPr>
              <a:spcBef>
                <a:spcPts val="600"/>
              </a:spcBef>
            </a:pPr>
            <a:r>
              <a:rPr lang="en-US" sz="1800" dirty="0">
                <a:latin typeface="Arial Nova Cond" panose="020B0506020202020204" pitchFamily="34" charset="0"/>
              </a:rPr>
              <a:t>List pods matching a label</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&lt;label&gt;=&lt;value&gt;</a:t>
            </a:r>
          </a:p>
          <a:p>
            <a:pPr marL="0" indent="0">
              <a:spcBef>
                <a:spcPts val="600"/>
              </a:spcBef>
              <a:buNone/>
            </a:pPr>
            <a:endParaRPr lang="en-US" sz="1800" b="1" dirty="0">
              <a:solidFill>
                <a:srgbClr val="00B050"/>
              </a:solidFill>
              <a:latin typeface="Arial Nova Cond" panose="020B0506020202020204" pitchFamily="34" charset="0"/>
            </a:endParaRPr>
          </a:p>
          <a:p>
            <a:pPr>
              <a:spcBef>
                <a:spcPts val="600"/>
              </a:spcBef>
            </a:pPr>
            <a:r>
              <a:rPr lang="en-US" sz="1800" dirty="0">
                <a:latin typeface="Arial Nova Cond" panose="020B0506020202020204" pitchFamily="34" charset="0"/>
              </a:rPr>
              <a:t>We can also delete pods based on label selection</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&lt;label&gt;=&lt;value&gt;</a:t>
            </a:r>
          </a:p>
          <a:p>
            <a:pPr marL="0" indent="0">
              <a:spcBef>
                <a:spcPts val="600"/>
              </a:spcBef>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A19BCF4-DB03-491F-8290-71260EE74212}"/>
              </a:ext>
            </a:extLst>
          </p:cNvPr>
          <p:cNvSpPr>
            <a:spLocks noGrp="1"/>
          </p:cNvSpPr>
          <p:nvPr>
            <p:ph type="sldNum" sz="quarter" idx="12"/>
          </p:nvPr>
        </p:nvSpPr>
        <p:spPr/>
        <p:txBody>
          <a:bodyPr/>
          <a:lstStyle/>
          <a:p>
            <a:fld id="{C60C2248-B95D-984B-A0F4-42B9A4652AA7}" type="slidenum">
              <a:rPr lang="en-US" smtClean="0"/>
              <a:pPr/>
              <a:t>63</a:t>
            </a:fld>
            <a:endParaRPr lang="en-US" dirty="0"/>
          </a:p>
        </p:txBody>
      </p:sp>
    </p:spTree>
    <p:extLst>
      <p:ext uri="{BB962C8B-B14F-4D97-AF65-F5344CB8AC3E}">
        <p14:creationId xmlns:p14="http://schemas.microsoft.com/office/powerpoint/2010/main" val="1704083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Label Selectors</a:t>
            </a:r>
          </a:p>
        </p:txBody>
      </p:sp>
      <p:sp>
        <p:nvSpPr>
          <p:cNvPr id="8" name="Content Placeholder 2"/>
          <p:cNvSpPr txBox="1">
            <a:spLocks/>
          </p:cNvSpPr>
          <p:nvPr/>
        </p:nvSpPr>
        <p:spPr>
          <a:xfrm>
            <a:off x="387661" y="692005"/>
            <a:ext cx="8650568" cy="426272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Unlike name/UIDs, Labels do not provide uniqueness, as in general, we can expect many objects to carry the same label</a:t>
            </a:r>
          </a:p>
          <a:p>
            <a:pPr>
              <a:lnSpc>
                <a:spcPct val="120000"/>
              </a:lnSpc>
            </a:pPr>
            <a:r>
              <a:rPr lang="en-US" sz="1800" dirty="0">
                <a:latin typeface="Arial Nova Cond" panose="020B0506020202020204" pitchFamily="34" charset="0"/>
              </a:rPr>
              <a:t> Once labels are attached to an object, we would need filters to narrow down and these are called as Label </a:t>
            </a:r>
            <a:r>
              <a:rPr lang="en-US" sz="1800" b="1" dirty="0">
                <a:latin typeface="Arial Nova Cond" panose="020B0506020202020204" pitchFamily="34" charset="0"/>
              </a:rPr>
              <a:t>Selectors</a:t>
            </a:r>
          </a:p>
          <a:p>
            <a:pPr>
              <a:lnSpc>
                <a:spcPct val="120000"/>
              </a:lnSpc>
            </a:pPr>
            <a:r>
              <a:rPr lang="en-US" sz="1800" dirty="0">
                <a:latin typeface="Arial Nova Cond" panose="020B0506020202020204" pitchFamily="34" charset="0"/>
              </a:rPr>
              <a:t>The API currently supports two types of selectors: </a:t>
            </a:r>
            <a:r>
              <a:rPr lang="en-US" sz="1800" b="1" i="1" dirty="0">
                <a:latin typeface="Arial Nova Cond" panose="020B0506020202020204" pitchFamily="34" charset="0"/>
              </a:rPr>
              <a:t>equality-based</a:t>
            </a:r>
            <a:r>
              <a:rPr lang="en-US" sz="1800" dirty="0">
                <a:latin typeface="Arial Nova Cond" panose="020B0506020202020204" pitchFamily="34" charset="0"/>
              </a:rPr>
              <a:t> and </a:t>
            </a:r>
            <a:r>
              <a:rPr lang="en-US" sz="1800" b="1" i="1" dirty="0">
                <a:latin typeface="Arial Nova Cond" panose="020B0506020202020204" pitchFamily="34" charset="0"/>
              </a:rPr>
              <a:t>set-based</a:t>
            </a:r>
            <a:endParaRPr lang="en-US" sz="1800" dirty="0">
              <a:latin typeface="Arial Nova Cond" panose="020B0506020202020204" pitchFamily="34" charset="0"/>
            </a:endParaRPr>
          </a:p>
          <a:p>
            <a:pPr>
              <a:lnSpc>
                <a:spcPct val="120000"/>
              </a:lnSpc>
            </a:pPr>
            <a:r>
              <a:rPr lang="en-US" sz="1800" dirty="0">
                <a:latin typeface="Arial Nova Cond" panose="020B0506020202020204" pitchFamily="34" charset="0"/>
              </a:rPr>
              <a:t>A label selector can be made of multiple </a:t>
            </a:r>
            <a:r>
              <a:rPr lang="en-US" sz="1800" i="1" dirty="0">
                <a:latin typeface="Arial Nova Cond" panose="020B0506020202020204" pitchFamily="34" charset="0"/>
              </a:rPr>
              <a:t>requirements</a:t>
            </a:r>
            <a:r>
              <a:rPr lang="en-US" sz="1800" dirty="0">
                <a:latin typeface="Arial Nova Cond" panose="020B0506020202020204" pitchFamily="34" charset="0"/>
              </a:rPr>
              <a:t> which are comma-separated</a:t>
            </a:r>
            <a:endParaRPr lang="en-US" sz="1800" b="1" dirty="0">
              <a:latin typeface="Arial Nova Cond" panose="020B0506020202020204" pitchFamily="34" charset="0"/>
            </a:endParaRPr>
          </a:p>
          <a:p>
            <a:pPr marL="0" indent="0">
              <a:buNone/>
            </a:pPr>
            <a:r>
              <a:rPr lang="en-US" sz="1800" b="1" i="1" dirty="0">
                <a:latin typeface="Arial Nova Cond" panose="020B0506020202020204" pitchFamily="34" charset="0"/>
              </a:rPr>
              <a:t>Equality-based</a:t>
            </a:r>
            <a:r>
              <a:rPr lang="en-US" sz="1800" b="1" dirty="0">
                <a:latin typeface="Arial Nova Cond" panose="020B0506020202020204" pitchFamily="34" charset="0"/>
              </a:rPr>
              <a:t> requirement: </a:t>
            </a:r>
            <a:r>
              <a:rPr lang="en-US" sz="1800" b="1" dirty="0">
                <a:solidFill>
                  <a:srgbClr val="800000"/>
                </a:solidFill>
                <a:latin typeface="Arial Nova Cond" panose="020B0506020202020204" pitchFamily="34" charset="0"/>
              </a:rPr>
              <a:t>( = , != )</a:t>
            </a:r>
          </a:p>
          <a:p>
            <a:pPr marL="0" indent="0">
              <a:buNone/>
            </a:pPr>
            <a:r>
              <a:rPr lang="en-US" sz="1800" b="1" dirty="0">
                <a:solidFill>
                  <a:srgbClr val="00B050"/>
                </a:solidFill>
                <a:latin typeface="Arial Nova Cond" panose="020B0506020202020204" pitchFamily="34" charset="0"/>
              </a:rPr>
              <a:t>	environment = production</a:t>
            </a:r>
          </a:p>
          <a:p>
            <a:pPr marL="0" indent="0">
              <a:buNone/>
            </a:pPr>
            <a:r>
              <a:rPr lang="en-US" sz="1800" b="1" dirty="0">
                <a:solidFill>
                  <a:srgbClr val="00B050"/>
                </a:solidFill>
                <a:latin typeface="Arial Nova Cond" panose="020B0506020202020204" pitchFamily="34" charset="0"/>
              </a:rPr>
              <a:t>	tier != frontend</a:t>
            </a:r>
          </a:p>
          <a:p>
            <a:pPr marL="0" indent="0">
              <a:buNone/>
            </a:pPr>
            <a:r>
              <a:rPr lang="en-US" sz="1800" b="1" i="1" dirty="0">
                <a:latin typeface="Arial Nova Cond" panose="020B0506020202020204" pitchFamily="34" charset="0"/>
              </a:rPr>
              <a:t>Set-based</a:t>
            </a:r>
            <a:r>
              <a:rPr lang="en-US" sz="1800" b="1" dirty="0">
                <a:latin typeface="Arial Nova Cond" panose="020B0506020202020204" pitchFamily="34" charset="0"/>
              </a:rPr>
              <a:t> requirement: </a:t>
            </a:r>
            <a:r>
              <a:rPr lang="en-US" sz="1800" b="1" dirty="0">
                <a:solidFill>
                  <a:srgbClr val="800000"/>
                </a:solidFill>
                <a:latin typeface="Arial Nova Cond" panose="020B0506020202020204" pitchFamily="34" charset="0"/>
              </a:rPr>
              <a:t>(</a:t>
            </a:r>
            <a:r>
              <a:rPr lang="en-US" sz="1800" b="1" dirty="0" err="1">
                <a:solidFill>
                  <a:srgbClr val="800000"/>
                </a:solidFill>
                <a:latin typeface="Arial Nova Cond" panose="020B0506020202020204" pitchFamily="34" charset="0"/>
              </a:rPr>
              <a:t>in,notin</a:t>
            </a:r>
            <a:r>
              <a:rPr lang="en-US" sz="1800" b="1" dirty="0">
                <a:solidFill>
                  <a:srgbClr val="800000"/>
                </a:solidFill>
                <a:latin typeface="Arial Nova Cond" panose="020B0506020202020204" pitchFamily="34" charset="0"/>
              </a:rPr>
              <a:t> and exists)</a:t>
            </a:r>
          </a:p>
          <a:p>
            <a:pPr marL="0" indent="0">
              <a:buNone/>
            </a:pPr>
            <a:r>
              <a:rPr lang="en-US" sz="1800" b="1" dirty="0">
                <a:solidFill>
                  <a:srgbClr val="00B050"/>
                </a:solidFill>
                <a:latin typeface="Arial Nova Cond" panose="020B0506020202020204" pitchFamily="34" charset="0"/>
              </a:rPr>
              <a:t>	environment in (production, </a:t>
            </a:r>
            <a:r>
              <a:rPr lang="en-US" sz="1800" b="1" dirty="0" err="1">
                <a:solidFill>
                  <a:srgbClr val="00B050"/>
                </a:solidFill>
                <a:latin typeface="Arial Nova Cond" panose="020B0506020202020204" pitchFamily="34" charset="0"/>
              </a:rPr>
              <a:t>qa</a:t>
            </a:r>
            <a:r>
              <a:rPr lang="en-US" sz="1800" b="1" dirty="0">
                <a:solidFill>
                  <a:srgbClr val="00B050"/>
                </a:solidFill>
                <a:latin typeface="Arial Nova Cond" panose="020B0506020202020204" pitchFamily="34" charset="0"/>
              </a:rPr>
              <a:t>)</a:t>
            </a:r>
          </a:p>
          <a:p>
            <a:pPr marL="0" indent="0">
              <a:buNone/>
            </a:pPr>
            <a:r>
              <a:rPr lang="en-US" sz="1800" b="1" dirty="0">
                <a:solidFill>
                  <a:srgbClr val="00B050"/>
                </a:solidFill>
                <a:latin typeface="Arial Nova Cond" panose="020B0506020202020204" pitchFamily="34" charset="0"/>
              </a:rPr>
              <a:t>	tier </a:t>
            </a:r>
            <a:r>
              <a:rPr lang="en-US" sz="1800" b="1" dirty="0" err="1">
                <a:solidFill>
                  <a:srgbClr val="00B050"/>
                </a:solidFill>
                <a:latin typeface="Arial Nova Cond" panose="020B0506020202020204" pitchFamily="34" charset="0"/>
              </a:rPr>
              <a:t>notin</a:t>
            </a:r>
            <a:r>
              <a:rPr lang="en-US" sz="1800" b="1" dirty="0">
                <a:solidFill>
                  <a:srgbClr val="00B050"/>
                </a:solidFill>
                <a:latin typeface="Arial Nova Cond" panose="020B0506020202020204" pitchFamily="34" charset="0"/>
              </a:rPr>
              <a:t> (frontend, backend)</a:t>
            </a:r>
          </a:p>
        </p:txBody>
      </p:sp>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64</a:t>
            </a:fld>
            <a:endParaRPr lang="en-US" dirty="0"/>
          </a:p>
        </p:txBody>
      </p:sp>
    </p:spTree>
    <p:extLst>
      <p:ext uri="{BB962C8B-B14F-4D97-AF65-F5344CB8AC3E}">
        <p14:creationId xmlns:p14="http://schemas.microsoft.com/office/powerpoint/2010/main" val="149321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65</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6B57AD30-275F-476A-9114-A3472B8FBAC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9286" r="9358"/>
          <a:stretch/>
        </p:blipFill>
        <p:spPr>
          <a:xfrm>
            <a:off x="446314" y="0"/>
            <a:ext cx="8252920" cy="4681904"/>
          </a:xfrm>
          <a:prstGeom prst="rect">
            <a:avLst/>
          </a:prstGeom>
        </p:spPr>
      </p:pic>
    </p:spTree>
    <p:extLst>
      <p:ext uri="{BB962C8B-B14F-4D97-AF65-F5344CB8AC3E}">
        <p14:creationId xmlns:p14="http://schemas.microsoft.com/office/powerpoint/2010/main" val="2216188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66</a:t>
            </a:fld>
            <a:endParaRPr lang="en-US" dirty="0"/>
          </a:p>
        </p:txBody>
      </p:sp>
      <p:pic>
        <p:nvPicPr>
          <p:cNvPr id="4" name="Picture 3" descr="A picture containing drawing&#10;&#10;Description automatically generated">
            <a:extLst>
              <a:ext uri="{FF2B5EF4-FFF2-40B4-BE49-F238E27FC236}">
                <a16:creationId xmlns:a16="http://schemas.microsoft.com/office/drawing/2014/main" id="{7B5804AF-0FBD-422B-9D7E-59B57A7201B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929" r="9357"/>
          <a:stretch/>
        </p:blipFill>
        <p:spPr>
          <a:xfrm>
            <a:off x="467188" y="1"/>
            <a:ext cx="8289151" cy="4681904"/>
          </a:xfrm>
          <a:prstGeom prst="rect">
            <a:avLst/>
          </a:prstGeom>
        </p:spPr>
      </p:pic>
    </p:spTree>
    <p:extLst>
      <p:ext uri="{BB962C8B-B14F-4D97-AF65-F5344CB8AC3E}">
        <p14:creationId xmlns:p14="http://schemas.microsoft.com/office/powerpoint/2010/main" val="1184023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04792" y="562708"/>
            <a:ext cx="8650568" cy="48118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K8s also support set-based selectors </a:t>
            </a:r>
            <a:r>
              <a:rPr lang="en-US" sz="1800" b="1" dirty="0" err="1">
                <a:latin typeface="Arial Nova Cond" panose="020B0506020202020204" pitchFamily="34" charset="0"/>
              </a:rPr>
              <a:t>i.e</a:t>
            </a:r>
            <a:r>
              <a:rPr lang="en-US" sz="1800" b="1" dirty="0">
                <a:latin typeface="Arial Nova Cond" panose="020B0506020202020204" pitchFamily="34" charset="0"/>
              </a:rPr>
              <a:t> match multiple values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'label in (value1, value2)‘</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get pods -l 'env in (development, testing)‘</a:t>
            </a:r>
          </a:p>
          <a:p>
            <a:pPr marL="0" indent="0">
              <a:buNone/>
            </a:pPr>
            <a:endParaRPr lang="en-US" sz="1800" b="1" dirty="0">
              <a:solidFill>
                <a:srgbClr val="00B050"/>
              </a:solidFill>
              <a:latin typeface="Arial Nova Cond" panose="020B0506020202020204" pitchFamily="34" charset="0"/>
            </a:endParaRPr>
          </a:p>
          <a:p>
            <a:pPr marL="0" indent="0">
              <a:buNone/>
            </a:pPr>
            <a:r>
              <a:rPr lang="en-US" sz="1800" b="1" dirty="0">
                <a:latin typeface="Arial Nova Cond" panose="020B0506020202020204" pitchFamily="34" charset="0"/>
              </a:rPr>
              <a:t>List pods matching multiple values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environment=testing, tier=frontend</a:t>
            </a:r>
            <a:endParaRPr lang="en-US" sz="1800" b="1" dirty="0">
              <a:solidFill>
                <a:srgbClr val="00B05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4478C1B-2539-4F33-BE28-683D619AAE93}"/>
              </a:ext>
            </a:extLst>
          </p:cNvPr>
          <p:cNvSpPr>
            <a:spLocks noGrp="1"/>
          </p:cNvSpPr>
          <p:nvPr>
            <p:ph type="sldNum" sz="quarter" idx="12"/>
          </p:nvPr>
        </p:nvSpPr>
        <p:spPr/>
        <p:txBody>
          <a:bodyPr/>
          <a:lstStyle/>
          <a:p>
            <a:fld id="{C60C2248-B95D-984B-A0F4-42B9A4652AA7}" type="slidenum">
              <a:rPr lang="en-US" smtClean="0"/>
              <a:pPr/>
              <a:t>67</a:t>
            </a:fld>
            <a:endParaRPr lang="en-US" dirty="0"/>
          </a:p>
        </p:txBody>
      </p:sp>
      <p:sp>
        <p:nvSpPr>
          <p:cNvPr id="4" name="Title 1">
            <a:extLst>
              <a:ext uri="{FF2B5EF4-FFF2-40B4-BE49-F238E27FC236}">
                <a16:creationId xmlns:a16="http://schemas.microsoft.com/office/drawing/2014/main" id="{7035A4D6-25AF-4FD2-8484-BDB497C9D67B}"/>
              </a:ext>
            </a:extLst>
          </p:cNvPr>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Label Selectors</a:t>
            </a:r>
          </a:p>
        </p:txBody>
      </p:sp>
    </p:spTree>
    <p:extLst>
      <p:ext uri="{BB962C8B-B14F-4D97-AF65-F5344CB8AC3E}">
        <p14:creationId xmlns:p14="http://schemas.microsoft.com/office/powerpoint/2010/main" val="3803837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Node Selectors</a:t>
            </a:r>
          </a:p>
        </p:txBody>
      </p:sp>
      <p:sp>
        <p:nvSpPr>
          <p:cNvPr id="8" name="Content Placeholder 2"/>
          <p:cNvSpPr txBox="1">
            <a:spLocks/>
          </p:cNvSpPr>
          <p:nvPr/>
        </p:nvSpPr>
        <p:spPr>
          <a:xfrm>
            <a:off x="268357"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latin typeface="Arial Nova Cond" panose="020B0506020202020204" pitchFamily="34" charset="0"/>
              </a:rPr>
              <a:t>One use case for selecting labels is to constrain the set of nodes onto which a pod can schedule </a:t>
            </a:r>
            <a:r>
              <a:rPr lang="en-US" sz="1800" dirty="0" err="1">
                <a:latin typeface="Arial Nova Cond" panose="020B0506020202020204" pitchFamily="34" charset="0"/>
              </a:rPr>
              <a:t>i.e</a:t>
            </a:r>
            <a:r>
              <a:rPr lang="en-US" sz="1800" dirty="0">
                <a:latin typeface="Arial Nova Cond" panose="020B0506020202020204" pitchFamily="34" charset="0"/>
              </a:rPr>
              <a:t> You can tell a </a:t>
            </a:r>
            <a:r>
              <a:rPr lang="en-US" sz="1800" dirty="0">
                <a:latin typeface="Arial Nova Cond" panose="020B0506020202020204" pitchFamily="34" charset="0"/>
                <a:hlinkClick r:id="rId3"/>
              </a:rPr>
              <a:t>pod</a:t>
            </a:r>
            <a:r>
              <a:rPr lang="en-US" sz="1800" dirty="0">
                <a:latin typeface="Arial Nova Cond" panose="020B0506020202020204" pitchFamily="34" charset="0"/>
              </a:rPr>
              <a:t> to only be able to run on particular </a:t>
            </a:r>
            <a:r>
              <a:rPr lang="en-US" sz="1800" dirty="0">
                <a:latin typeface="Arial Nova Cond" panose="020B0506020202020204" pitchFamily="34" charset="0"/>
                <a:hlinkClick r:id="rId4"/>
              </a:rPr>
              <a:t>nodes</a:t>
            </a:r>
            <a:endParaRPr lang="en-US" sz="1800" dirty="0">
              <a:latin typeface="Arial Nova Cond" panose="020B0506020202020204" pitchFamily="34" charset="0"/>
            </a:endParaRPr>
          </a:p>
          <a:p>
            <a:pPr algn="just">
              <a:lnSpc>
                <a:spcPct val="100000"/>
              </a:lnSpc>
            </a:pPr>
            <a:r>
              <a:rPr lang="en-US" sz="1800" dirty="0">
                <a:latin typeface="Arial Nova Cond" panose="020B0506020202020204" pitchFamily="34" charset="0"/>
              </a:rPr>
              <a:t>Generally such constraints are unnecessary, as the scheduler will automatically do a reasonable placement, but on certain circumstances  we might need it</a:t>
            </a:r>
          </a:p>
          <a:p>
            <a:pPr algn="just">
              <a:lnSpc>
                <a:spcPct val="100000"/>
              </a:lnSpc>
            </a:pPr>
            <a:r>
              <a:rPr lang="en-US" sz="1800" dirty="0">
                <a:latin typeface="Arial Nova Cond" panose="020B0506020202020204" pitchFamily="34" charset="0"/>
              </a:rPr>
              <a:t>We can use labels to tag </a:t>
            </a:r>
            <a:r>
              <a:rPr lang="en-US" sz="1800" b="1" dirty="0">
                <a:latin typeface="Arial Nova Cond" panose="020B0506020202020204" pitchFamily="34" charset="0"/>
              </a:rPr>
              <a:t>Nodes</a:t>
            </a:r>
          </a:p>
          <a:p>
            <a:pPr algn="just">
              <a:lnSpc>
                <a:spcPct val="100000"/>
              </a:lnSpc>
            </a:pPr>
            <a:r>
              <a:rPr lang="en-US" sz="1800" dirty="0">
                <a:latin typeface="Arial Nova Cond" panose="020B0506020202020204" pitchFamily="34" charset="0"/>
              </a:rPr>
              <a:t>You the nodes are tagged, you can use the Label Selectors to specify the pods run only of </a:t>
            </a:r>
            <a:r>
              <a:rPr lang="en-US" sz="1800" b="1" dirty="0">
                <a:latin typeface="Arial Nova Cond" panose="020B0506020202020204" pitchFamily="34" charset="0"/>
              </a:rPr>
              <a:t>specific nodes</a:t>
            </a:r>
          </a:p>
          <a:p>
            <a:pPr lvl="1" algn="just">
              <a:lnSpc>
                <a:spcPct val="100000"/>
              </a:lnSpc>
            </a:pPr>
            <a:r>
              <a:rPr lang="en-US" sz="1800" dirty="0">
                <a:latin typeface="Arial Nova Cond" panose="020B0506020202020204" pitchFamily="34" charset="0"/>
              </a:rPr>
              <a:t>First we tag the node</a:t>
            </a:r>
          </a:p>
          <a:p>
            <a:pPr lvl="1" algn="just">
              <a:lnSpc>
                <a:spcPct val="100000"/>
              </a:lnSpc>
            </a:pPr>
            <a:r>
              <a:rPr lang="en-US" sz="1800" dirty="0">
                <a:latin typeface="Arial Nova Cond" panose="020B0506020202020204" pitchFamily="34" charset="0"/>
              </a:rPr>
              <a:t>Use </a:t>
            </a:r>
            <a:r>
              <a:rPr lang="en-US" sz="1800" b="1" dirty="0" err="1">
                <a:solidFill>
                  <a:srgbClr val="00B050"/>
                </a:solidFill>
                <a:latin typeface="Arial Nova Cond" panose="020B0506020202020204" pitchFamily="34" charset="0"/>
              </a:rPr>
              <a:t>nodeSelector</a:t>
            </a:r>
            <a:r>
              <a:rPr lang="en-US" sz="1800" dirty="0">
                <a:latin typeface="Arial Nova Cond" panose="020B0506020202020204" pitchFamily="34" charset="0"/>
              </a:rPr>
              <a:t> to the pod configuration</a:t>
            </a:r>
          </a:p>
        </p:txBody>
      </p:sp>
      <p:sp>
        <p:nvSpPr>
          <p:cNvPr id="2" name="Slide Number Placeholder 1">
            <a:extLst>
              <a:ext uri="{FF2B5EF4-FFF2-40B4-BE49-F238E27FC236}">
                <a16:creationId xmlns:a16="http://schemas.microsoft.com/office/drawing/2014/main" id="{E2E7CB60-031E-4F9E-9116-091D39E8F600}"/>
              </a:ext>
            </a:extLst>
          </p:cNvPr>
          <p:cNvSpPr>
            <a:spLocks noGrp="1"/>
          </p:cNvSpPr>
          <p:nvPr>
            <p:ph type="sldNum" sz="quarter" idx="12"/>
          </p:nvPr>
        </p:nvSpPr>
        <p:spPr/>
        <p:txBody>
          <a:bodyPr/>
          <a:lstStyle/>
          <a:p>
            <a:fld id="{C60C2248-B95D-984B-A0F4-42B9A4652AA7}" type="slidenum">
              <a:rPr lang="en-US" smtClean="0"/>
              <a:pPr/>
              <a:t>68</a:t>
            </a:fld>
            <a:endParaRPr lang="en-US" dirty="0"/>
          </a:p>
        </p:txBody>
      </p:sp>
    </p:spTree>
    <p:extLst>
      <p:ext uri="{BB962C8B-B14F-4D97-AF65-F5344CB8AC3E}">
        <p14:creationId xmlns:p14="http://schemas.microsoft.com/office/powerpoint/2010/main" val="2812439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Node Selectors – Example7: </a:t>
            </a:r>
            <a:r>
              <a:rPr lang="en-US" sz="2400" b="1" dirty="0" err="1">
                <a:latin typeface="Arial Nova Cond" panose="020B0506020202020204" pitchFamily="34" charset="0"/>
              </a:rPr>
              <a:t>nodelabels.yml</a:t>
            </a:r>
            <a:endParaRPr lang="en-US" sz="2400" b="1" dirty="0">
              <a:latin typeface="Arial Nova Cond" panose="020B0506020202020204" pitchFamily="34" charset="0"/>
            </a:endParaRPr>
          </a:p>
        </p:txBody>
      </p:sp>
      <p:sp>
        <p:nvSpPr>
          <p:cNvPr id="8" name="Content Placeholder 2"/>
          <p:cNvSpPr txBox="1">
            <a:spLocks/>
          </p:cNvSpPr>
          <p:nvPr/>
        </p:nvSpPr>
        <p:spPr>
          <a:xfrm>
            <a:off x="387660" y="645465"/>
            <a:ext cx="8451547" cy="42362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vi </a:t>
            </a:r>
          </a:p>
          <a:p>
            <a:pPr marL="0" indent="0">
              <a:spcBef>
                <a:spcPts val="600"/>
              </a:spcBef>
              <a:buNone/>
            </a:pPr>
            <a:r>
              <a:rPr lang="en-US" sz="1800" dirty="0">
                <a:latin typeface="Arial Nova Cond" panose="020B0506020202020204" pitchFamily="34" charset="0"/>
              </a:rPr>
              <a:t>  labels:</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env</a:t>
            </a:r>
            <a:r>
              <a:rPr lang="en-US" sz="1800" dirty="0">
                <a:latin typeface="Arial Nova Cond" panose="020B0506020202020204" pitchFamily="34" charset="0"/>
              </a:rPr>
              <a:t>: development</a:t>
            </a:r>
          </a:p>
          <a:p>
            <a:pPr marL="0" indent="0">
              <a:spcBef>
                <a:spcPts val="600"/>
              </a:spcBef>
              <a:buNone/>
            </a:pPr>
            <a:r>
              <a:rPr lang="en-US" sz="1800" dirty="0">
                <a:latin typeface="Arial Nova Cond" panose="020B0506020202020204" pitchFamily="34" charset="0"/>
              </a:rPr>
              <a:t>spec:</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command: ["/bin/bash", "-c", "while true; do echo Hello; sleep 5 ; done"]</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nodeSelector</a:t>
            </a:r>
            <a:r>
              <a:rPr lang="en-US" sz="1800" dirty="0">
                <a:latin typeface="Arial Nova Cond" panose="020B0506020202020204" pitchFamily="34" charset="0"/>
              </a:rPr>
              <a:t>:                                           # specifies which node to run the pod</a:t>
            </a:r>
          </a:p>
          <a:p>
            <a:pPr marL="0" indent="0">
              <a:spcBef>
                <a:spcPts val="600"/>
              </a:spcBef>
              <a:buNone/>
            </a:pPr>
            <a:r>
              <a:rPr lang="en-US" sz="1800" dirty="0">
                <a:latin typeface="Arial Nova Cond" panose="020B0506020202020204" pitchFamily="34" charset="0"/>
              </a:rPr>
              <a:t>       hardware: t2-medium	</a:t>
            </a:r>
          </a:p>
        </p:txBody>
      </p:sp>
      <p:sp>
        <p:nvSpPr>
          <p:cNvPr id="2" name="Slide Number Placeholder 1">
            <a:extLst>
              <a:ext uri="{FF2B5EF4-FFF2-40B4-BE49-F238E27FC236}">
                <a16:creationId xmlns:a16="http://schemas.microsoft.com/office/drawing/2014/main" id="{CE2E89C3-63F0-42BE-936E-9E42F098B83E}"/>
              </a:ext>
            </a:extLst>
          </p:cNvPr>
          <p:cNvSpPr>
            <a:spLocks noGrp="1"/>
          </p:cNvSpPr>
          <p:nvPr>
            <p:ph type="sldNum" sz="quarter" idx="12"/>
          </p:nvPr>
        </p:nvSpPr>
        <p:spPr/>
        <p:txBody>
          <a:bodyPr/>
          <a:lstStyle/>
          <a:p>
            <a:fld id="{C60C2248-B95D-984B-A0F4-42B9A4652AA7}" type="slidenum">
              <a:rPr lang="en-US" smtClean="0"/>
              <a:pPr/>
              <a:t>69</a:t>
            </a:fld>
            <a:endParaRPr lang="en-US" dirty="0"/>
          </a:p>
        </p:txBody>
      </p:sp>
    </p:spTree>
    <p:extLst>
      <p:ext uri="{BB962C8B-B14F-4D97-AF65-F5344CB8AC3E}">
        <p14:creationId xmlns:p14="http://schemas.microsoft.com/office/powerpoint/2010/main" val="450925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Kubernetes?</a:t>
            </a:r>
          </a:p>
        </p:txBody>
      </p:sp>
      <p:sp>
        <p:nvSpPr>
          <p:cNvPr id="3" name="Content Placeholder 2"/>
          <p:cNvSpPr txBox="1">
            <a:spLocks/>
          </p:cNvSpPr>
          <p:nvPr/>
        </p:nvSpPr>
        <p:spPr>
          <a:xfrm>
            <a:off x="188640" y="679005"/>
            <a:ext cx="8744345"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K8s is an open-source </a:t>
            </a:r>
            <a:r>
              <a:rPr lang="en-US" sz="1800" b="1" dirty="0">
                <a:latin typeface="Arial Nova Cond" panose="020B0506020202020204" pitchFamily="34" charset="0"/>
              </a:rPr>
              <a:t>container-orchestration system </a:t>
            </a:r>
            <a:r>
              <a:rPr lang="en-US" sz="1800" dirty="0">
                <a:latin typeface="Arial Nova Cond" panose="020B0506020202020204" pitchFamily="34" charset="0"/>
              </a:rPr>
              <a:t>for automating deployment, scaling and </a:t>
            </a:r>
            <a:r>
              <a:rPr lang="en-US" sz="1800" b="1" dirty="0">
                <a:latin typeface="Arial Nova Cond" panose="020B0506020202020204" pitchFamily="34" charset="0"/>
              </a:rPr>
              <a:t>management of containerized applications </a:t>
            </a:r>
            <a:r>
              <a:rPr lang="en-US" sz="1800" dirty="0">
                <a:latin typeface="Arial Nova Cond" panose="020B0506020202020204" pitchFamily="34" charset="0"/>
              </a:rPr>
              <a:t>across clusters of hosts. </a:t>
            </a:r>
          </a:p>
          <a:p>
            <a:pPr algn="just"/>
            <a:r>
              <a:rPr lang="en-US" sz="1800" dirty="0">
                <a:latin typeface="Arial Nova Cond" panose="020B0506020202020204" pitchFamily="34" charset="0"/>
              </a:rPr>
              <a:t>At a high level, it takes multiple Containers running on different hosts and lets you use them together. </a:t>
            </a:r>
          </a:p>
          <a:p>
            <a:pPr algn="just"/>
            <a:r>
              <a:rPr lang="en-US" sz="1800" dirty="0">
                <a:latin typeface="Arial Nova Cond" panose="020B0506020202020204" pitchFamily="34" charset="0"/>
              </a:rPr>
              <a:t>Run containers anywhere on clusters of physical, virtual machines and cloud infrastructure.</a:t>
            </a:r>
          </a:p>
          <a:p>
            <a:pPr algn="just"/>
            <a:r>
              <a:rPr lang="en-US" sz="1800" dirty="0">
                <a:latin typeface="Arial Nova Cond" panose="020B0506020202020204" pitchFamily="34" charset="0"/>
              </a:rPr>
              <a:t>Start, stop, update, and manage a cluster of machines running containers in a consistent and maintainable way.</a:t>
            </a:r>
          </a:p>
          <a:p>
            <a:pPr algn="just"/>
            <a:r>
              <a:rPr lang="en-US" sz="1800" dirty="0">
                <a:latin typeface="Arial Nova Cond" panose="020B0506020202020204" pitchFamily="34" charset="0"/>
              </a:rPr>
              <a:t>A </a:t>
            </a:r>
            <a:r>
              <a:rPr lang="en-US" sz="1800" b="1" dirty="0">
                <a:latin typeface="Arial Nova Cond" panose="020B0506020202020204" pitchFamily="34" charset="0"/>
              </a:rPr>
              <a:t>declarative</a:t>
            </a:r>
            <a:r>
              <a:rPr lang="en-US" sz="1800" dirty="0">
                <a:latin typeface="Arial Nova Cond" panose="020B0506020202020204" pitchFamily="34" charset="0"/>
              </a:rPr>
              <a:t> &amp; </a:t>
            </a:r>
            <a:r>
              <a:rPr lang="en-US" sz="1800" b="1" dirty="0">
                <a:latin typeface="Arial Nova Cond" panose="020B0506020202020204" pitchFamily="34" charset="0"/>
              </a:rPr>
              <a:t>imperative</a:t>
            </a:r>
            <a:r>
              <a:rPr lang="en-US" sz="1800" dirty="0">
                <a:latin typeface="Arial Nova Cond" panose="020B0506020202020204" pitchFamily="34" charset="0"/>
              </a:rPr>
              <a:t> language for launching containers.</a:t>
            </a:r>
          </a:p>
          <a:p>
            <a:pPr algn="just"/>
            <a:r>
              <a:rPr lang="en-US" sz="1800" dirty="0">
                <a:latin typeface="Arial Nova Cond" panose="020B0506020202020204" pitchFamily="34" charset="0"/>
              </a:rPr>
              <a:t>We will define the </a:t>
            </a:r>
            <a:r>
              <a:rPr lang="en-US" sz="1800" i="1" dirty="0">
                <a:latin typeface="Arial Nova Cond" panose="020B0506020202020204" pitchFamily="34" charset="0"/>
              </a:rPr>
              <a:t>desired state</a:t>
            </a:r>
            <a:r>
              <a:rPr lang="en-US" sz="1800" dirty="0">
                <a:latin typeface="Arial Nova Cond" panose="020B0506020202020204" pitchFamily="34" charset="0"/>
              </a:rPr>
              <a:t>, K8s will monitor the current </a:t>
            </a:r>
            <a:r>
              <a:rPr lang="en-US" sz="1800" i="1" dirty="0">
                <a:latin typeface="Arial Nova Cond" panose="020B0506020202020204" pitchFamily="34" charset="0"/>
              </a:rPr>
              <a:t>actual state </a:t>
            </a:r>
            <a:r>
              <a:rPr lang="en-US" sz="1800" dirty="0">
                <a:latin typeface="Arial Nova Cond" panose="020B0506020202020204" pitchFamily="34" charset="0"/>
              </a:rPr>
              <a:t>and synchronize it with the </a:t>
            </a:r>
            <a:r>
              <a:rPr lang="en-US" sz="1800" i="1" dirty="0">
                <a:latin typeface="Arial Nova Cond" panose="020B0506020202020204" pitchFamily="34" charset="0"/>
              </a:rPr>
              <a:t>desired state, </a:t>
            </a:r>
            <a:r>
              <a:rPr lang="en-US" sz="1800" b="1" i="1" dirty="0">
                <a:latin typeface="Arial Nova Cond" panose="020B0506020202020204" pitchFamily="34" charset="0"/>
              </a:rPr>
              <a:t>What</a:t>
            </a:r>
            <a:r>
              <a:rPr lang="en-US" sz="1800" i="1" dirty="0">
                <a:latin typeface="Arial Nova Cond" panose="020B0506020202020204" pitchFamily="34" charset="0"/>
              </a:rPr>
              <a:t> we want.</a:t>
            </a:r>
          </a:p>
          <a:p>
            <a:pPr algn="just"/>
            <a:r>
              <a:rPr lang="en-US" sz="1800" dirty="0">
                <a:latin typeface="Arial Nova Cond" panose="020B0506020202020204" pitchFamily="34" charset="0"/>
              </a:rPr>
              <a:t>K8s provides the tooling to manage the </a:t>
            </a:r>
            <a:r>
              <a:rPr lang="en-US" sz="1800" b="1" dirty="0">
                <a:latin typeface="Arial Nova Cond" panose="020B0506020202020204" pitchFamily="34" charset="0"/>
              </a:rPr>
              <a:t>when</a:t>
            </a:r>
            <a:r>
              <a:rPr lang="en-US" sz="1800" dirty="0">
                <a:latin typeface="Arial Nova Cond" panose="020B0506020202020204" pitchFamily="34" charset="0"/>
              </a:rPr>
              <a:t>, </a:t>
            </a:r>
            <a:r>
              <a:rPr lang="en-US" sz="1800" b="1" dirty="0">
                <a:latin typeface="Arial Nova Cond" panose="020B0506020202020204" pitchFamily="34" charset="0"/>
              </a:rPr>
              <a:t>where</a:t>
            </a:r>
            <a:r>
              <a:rPr lang="en-US" sz="1800" dirty="0">
                <a:latin typeface="Arial Nova Cond" panose="020B0506020202020204" pitchFamily="34" charset="0"/>
              </a:rPr>
              <a:t>, and </a:t>
            </a:r>
            <a:r>
              <a:rPr lang="en-US" sz="1800" b="1" dirty="0">
                <a:latin typeface="Arial Nova Cond" panose="020B0506020202020204" pitchFamily="34" charset="0"/>
              </a:rPr>
              <a:t>how</a:t>
            </a:r>
            <a:r>
              <a:rPr lang="en-US" sz="1800" dirty="0">
                <a:latin typeface="Arial Nova Cond" panose="020B0506020202020204" pitchFamily="34" charset="0"/>
              </a:rPr>
              <a:t> many of the application stack and its components.</a:t>
            </a:r>
          </a:p>
          <a:p>
            <a:pPr algn="just"/>
            <a:r>
              <a:rPr lang="en-US" sz="1800" dirty="0">
                <a:latin typeface="Arial Nova Cond" panose="020B0506020202020204" pitchFamily="34" charset="0"/>
              </a:rPr>
              <a:t>K8s also allows  finer control of resource usage, such as CPU, memory, and disk space across our infrastructure.</a:t>
            </a:r>
          </a:p>
        </p:txBody>
      </p:sp>
      <p:sp>
        <p:nvSpPr>
          <p:cNvPr id="4" name="Slide Number Placeholder 3">
            <a:extLst>
              <a:ext uri="{FF2B5EF4-FFF2-40B4-BE49-F238E27FC236}">
                <a16:creationId xmlns:a16="http://schemas.microsoft.com/office/drawing/2014/main" id="{CF060480-6AEC-47FB-806A-4FACE58A151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Tree>
    <p:extLst>
      <p:ext uri="{BB962C8B-B14F-4D97-AF65-F5344CB8AC3E}">
        <p14:creationId xmlns:p14="http://schemas.microsoft.com/office/powerpoint/2010/main" val="1499971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7661" y="251209"/>
            <a:ext cx="8650568" cy="51350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nodelabels.yml</a:t>
            </a:r>
            <a:endParaRPr lang="en-US" sz="1800" b="1" dirty="0">
              <a:solidFill>
                <a:srgbClr val="80000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marL="0" indent="0">
              <a:spcBef>
                <a:spcPts val="600"/>
              </a:spcBef>
              <a:buNone/>
            </a:pPr>
            <a:r>
              <a:rPr lang="en-US" sz="1800" b="1" dirty="0">
                <a:solidFill>
                  <a:srgbClr val="800000"/>
                </a:solidFill>
                <a:latin typeface="Arial Nova Cond" panose="020B0506020202020204" pitchFamily="34" charset="0"/>
              </a:rPr>
              <a:t>   </a:t>
            </a:r>
            <a:r>
              <a:rPr lang="en-US" sz="1800" b="1" dirty="0">
                <a:latin typeface="Arial Nova Cond" panose="020B0506020202020204" pitchFamily="34" charset="0"/>
              </a:rPr>
              <a:t>- </a:t>
            </a:r>
            <a:r>
              <a:rPr lang="en-US" sz="1800" dirty="0">
                <a:latin typeface="Arial Nova Cond" panose="020B0506020202020204" pitchFamily="34" charset="0"/>
              </a:rPr>
              <a:t>you would see the status for this new pod is pending, as there are no nodes which has the label</a:t>
            </a:r>
            <a:endParaRPr lang="en-US" sz="1800" b="1" dirty="0">
              <a:solidFill>
                <a:srgbClr val="80000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pods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spcBef>
                <a:spcPts val="600"/>
              </a:spcBef>
              <a:buNone/>
            </a:pPr>
            <a:endParaRPr lang="en-US" sz="1800" b="1" dirty="0">
              <a:solidFill>
                <a:srgbClr val="800000"/>
              </a:solidFill>
              <a:latin typeface="Arial Nova Cond" panose="020B0506020202020204" pitchFamily="34" charset="0"/>
            </a:endParaRPr>
          </a:p>
          <a:p>
            <a:pPr marL="0" indent="0">
              <a:spcBef>
                <a:spcPts val="600"/>
              </a:spcBef>
              <a:buNone/>
            </a:pPr>
            <a:r>
              <a:rPr lang="en-US" sz="1800" b="1" dirty="0">
                <a:latin typeface="Arial Nova Cond" panose="020B0506020202020204" pitchFamily="34" charset="0"/>
              </a:rPr>
              <a:t>Add a label to an node</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label nodes </a:t>
            </a:r>
            <a:r>
              <a:rPr lang="en-US" sz="1800" b="1" dirty="0">
                <a:solidFill>
                  <a:srgbClr val="00B050"/>
                </a:solidFill>
                <a:latin typeface="Arial Nova Cond" panose="020B0506020202020204" pitchFamily="34" charset="0"/>
              </a:rPr>
              <a:t>&lt;</a:t>
            </a:r>
            <a:r>
              <a:rPr lang="en-US" sz="1800" b="1" dirty="0" err="1">
                <a:solidFill>
                  <a:srgbClr val="00B050"/>
                </a:solidFill>
                <a:latin typeface="Arial Nova Cond" panose="020B0506020202020204" pitchFamily="34" charset="0"/>
              </a:rPr>
              <a:t>nodename</a:t>
            </a:r>
            <a:r>
              <a:rPr lang="en-US" sz="1800" b="1" dirty="0">
                <a:solidFill>
                  <a:srgbClr val="00B050"/>
                </a:solidFill>
                <a:latin typeface="Arial Nova Cond" panose="020B0506020202020204" pitchFamily="34" charset="0"/>
              </a:rPr>
              <a:t>&gt; &lt;</a:t>
            </a:r>
            <a:r>
              <a:rPr lang="en-US" sz="1800" b="1" dirty="0" err="1">
                <a:solidFill>
                  <a:srgbClr val="00B050"/>
                </a:solidFill>
                <a:latin typeface="Arial Nova Cond" panose="020B0506020202020204" pitchFamily="34" charset="0"/>
              </a:rPr>
              <a:t>labelkey</a:t>
            </a:r>
            <a:r>
              <a:rPr lang="en-US" sz="1800" b="1" dirty="0">
                <a:solidFill>
                  <a:srgbClr val="00B050"/>
                </a:solidFill>
                <a:latin typeface="Arial Nova Cond" panose="020B0506020202020204" pitchFamily="34" charset="0"/>
              </a:rPr>
              <a:t>&gt;=&lt;value&gt; </a:t>
            </a:r>
          </a:p>
          <a:p>
            <a:pPr marL="0" indent="0">
              <a:spcBef>
                <a:spcPts val="600"/>
              </a:spcBef>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label nodes </a:t>
            </a:r>
            <a:r>
              <a:rPr lang="en-US" sz="1800" b="1" dirty="0" err="1">
                <a:solidFill>
                  <a:srgbClr val="00B050"/>
                </a:solidFill>
                <a:latin typeface="Arial Nova Cond" panose="020B0506020202020204" pitchFamily="34" charset="0"/>
              </a:rPr>
              <a:t>minikube</a:t>
            </a:r>
            <a:r>
              <a:rPr lang="en-US" sz="1800" b="1" dirty="0">
                <a:solidFill>
                  <a:srgbClr val="00B050"/>
                </a:solidFill>
                <a:latin typeface="Arial Nova Cond" panose="020B0506020202020204" pitchFamily="34" charset="0"/>
              </a:rPr>
              <a:t> hardware=t2-medium</a:t>
            </a:r>
          </a:p>
          <a:p>
            <a:pPr marL="0" indent="0">
              <a:spcBef>
                <a:spcPts val="600"/>
              </a:spcBef>
              <a:buNone/>
            </a:pPr>
            <a:endParaRPr lang="en-US" sz="1800" b="1" dirty="0">
              <a:solidFill>
                <a:srgbClr val="00B05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endParaRPr lang="en-US" sz="15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BFA696DE-86C5-46FF-870B-45EB92D80F2B}"/>
              </a:ext>
            </a:extLst>
          </p:cNvPr>
          <p:cNvSpPr>
            <a:spLocks noGrp="1"/>
          </p:cNvSpPr>
          <p:nvPr>
            <p:ph type="sldNum" sz="quarter" idx="12"/>
          </p:nvPr>
        </p:nvSpPr>
        <p:spPr/>
        <p:txBody>
          <a:bodyPr/>
          <a:lstStyle/>
          <a:p>
            <a:fld id="{C60C2248-B95D-984B-A0F4-42B9A4652AA7}" type="slidenum">
              <a:rPr lang="en-US" smtClean="0"/>
              <a:pPr/>
              <a:t>70</a:t>
            </a:fld>
            <a:endParaRPr lang="en-US" dirty="0"/>
          </a:p>
        </p:txBody>
      </p:sp>
    </p:spTree>
    <p:extLst>
      <p:ext uri="{BB962C8B-B14F-4D97-AF65-F5344CB8AC3E}">
        <p14:creationId xmlns:p14="http://schemas.microsoft.com/office/powerpoint/2010/main" val="1328651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356564" cy="646331"/>
          </a:xfrm>
          <a:prstGeom prst="rect">
            <a:avLst/>
          </a:prstGeom>
        </p:spPr>
        <p:txBody>
          <a:bodyPr wrap="square">
            <a:spAutoFit/>
          </a:bodyPr>
          <a:lstStyle/>
          <a:p>
            <a:r>
              <a:rPr lang="en-US" sz="3600" b="1" dirty="0"/>
              <a:t>Scaling and Replication</a:t>
            </a:r>
          </a:p>
        </p:txBody>
      </p:sp>
      <p:sp>
        <p:nvSpPr>
          <p:cNvPr id="2" name="Slide Number Placeholder 1">
            <a:extLst>
              <a:ext uri="{FF2B5EF4-FFF2-40B4-BE49-F238E27FC236}">
                <a16:creationId xmlns:a16="http://schemas.microsoft.com/office/drawing/2014/main" id="{27B2A2BE-075C-48FE-A63D-5C3146031810}"/>
              </a:ext>
            </a:extLst>
          </p:cNvPr>
          <p:cNvSpPr>
            <a:spLocks noGrp="1"/>
          </p:cNvSpPr>
          <p:nvPr>
            <p:ph type="sldNum" sz="quarter" idx="12"/>
          </p:nvPr>
        </p:nvSpPr>
        <p:spPr/>
        <p:txBody>
          <a:bodyPr/>
          <a:lstStyle/>
          <a:p>
            <a:fld id="{C60C2248-B95D-984B-A0F4-42B9A4652AA7}" type="slidenum">
              <a:rPr lang="en-US" smtClean="0"/>
              <a:pPr/>
              <a:t>71</a:t>
            </a:fld>
            <a:endParaRPr lang="en-US" dirty="0"/>
          </a:p>
        </p:txBody>
      </p:sp>
    </p:spTree>
    <p:extLst>
      <p:ext uri="{BB962C8B-B14F-4D97-AF65-F5344CB8AC3E}">
        <p14:creationId xmlns:p14="http://schemas.microsoft.com/office/powerpoint/2010/main" val="3823411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72</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ED6E6A1D-8D6B-44AF-BAD1-5BBF758647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048" r="9358"/>
          <a:stretch/>
        </p:blipFill>
        <p:spPr>
          <a:xfrm>
            <a:off x="365441" y="0"/>
            <a:ext cx="8277075" cy="4681904"/>
          </a:xfrm>
          <a:prstGeom prst="rect">
            <a:avLst/>
          </a:prstGeom>
        </p:spPr>
      </p:pic>
    </p:spTree>
    <p:extLst>
      <p:ext uri="{BB962C8B-B14F-4D97-AF65-F5344CB8AC3E}">
        <p14:creationId xmlns:p14="http://schemas.microsoft.com/office/powerpoint/2010/main" val="3961180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73</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F684988A-6564-4CE1-B1AF-96F27AAF56B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929" r="9357"/>
          <a:stretch/>
        </p:blipFill>
        <p:spPr>
          <a:xfrm>
            <a:off x="443945" y="1"/>
            <a:ext cx="8289151" cy="4681904"/>
          </a:xfrm>
          <a:prstGeom prst="rect">
            <a:avLst/>
          </a:prstGeom>
        </p:spPr>
      </p:pic>
    </p:spTree>
    <p:extLst>
      <p:ext uri="{BB962C8B-B14F-4D97-AF65-F5344CB8AC3E}">
        <p14:creationId xmlns:p14="http://schemas.microsoft.com/office/powerpoint/2010/main" val="4188825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74</a:t>
            </a:fld>
            <a:endParaRPr lang="en-US" dirty="0"/>
          </a:p>
        </p:txBody>
      </p:sp>
      <p:pic>
        <p:nvPicPr>
          <p:cNvPr id="4" name="Picture 3" descr="A close up of a logo&#10;&#10;Description automatically generated">
            <a:extLst>
              <a:ext uri="{FF2B5EF4-FFF2-40B4-BE49-F238E27FC236}">
                <a16:creationId xmlns:a16="http://schemas.microsoft.com/office/drawing/2014/main" id="{9B49BD4C-C360-4B26-AD68-C95C2B2A22A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286" r="9358"/>
          <a:stretch/>
        </p:blipFill>
        <p:spPr>
          <a:xfrm>
            <a:off x="430627" y="1"/>
            <a:ext cx="8252921" cy="4681904"/>
          </a:xfrm>
          <a:prstGeom prst="rect">
            <a:avLst/>
          </a:prstGeom>
        </p:spPr>
      </p:pic>
    </p:spTree>
    <p:extLst>
      <p:ext uri="{BB962C8B-B14F-4D97-AF65-F5344CB8AC3E}">
        <p14:creationId xmlns:p14="http://schemas.microsoft.com/office/powerpoint/2010/main" val="170295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75</a:t>
            </a:fld>
            <a:endParaRPr lang="en-US" dirty="0"/>
          </a:p>
        </p:txBody>
      </p:sp>
      <p:pic>
        <p:nvPicPr>
          <p:cNvPr id="5" name="Picture 4" descr="A picture containing circuit&#10;&#10;Description automatically generated">
            <a:extLst>
              <a:ext uri="{FF2B5EF4-FFF2-40B4-BE49-F238E27FC236}">
                <a16:creationId xmlns:a16="http://schemas.microsoft.com/office/drawing/2014/main" id="{811E8DFF-D6E5-4F56-92EC-FA2A7AAFC2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929" r="9357"/>
          <a:stretch/>
        </p:blipFill>
        <p:spPr>
          <a:xfrm>
            <a:off x="334608" y="1"/>
            <a:ext cx="8289151" cy="4681904"/>
          </a:xfrm>
          <a:prstGeom prst="rect">
            <a:avLst/>
          </a:prstGeom>
        </p:spPr>
      </p:pic>
    </p:spTree>
    <p:extLst>
      <p:ext uri="{BB962C8B-B14F-4D97-AF65-F5344CB8AC3E}">
        <p14:creationId xmlns:p14="http://schemas.microsoft.com/office/powerpoint/2010/main" val="478450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Scaling &amp; Replication</a:t>
            </a:r>
          </a:p>
        </p:txBody>
      </p:sp>
      <p:sp>
        <p:nvSpPr>
          <p:cNvPr id="8" name="Content Placeholder 2"/>
          <p:cNvSpPr txBox="1">
            <a:spLocks/>
          </p:cNvSpPr>
          <p:nvPr/>
        </p:nvSpPr>
        <p:spPr>
          <a:xfrm>
            <a:off x="311929" y="718516"/>
            <a:ext cx="8650568" cy="41590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latin typeface="Arial Nova Cond" panose="020B0506020202020204" pitchFamily="34" charset="0"/>
              </a:rPr>
              <a:t>Kubernetes was designed to orchestrate multiple containers and replication.</a:t>
            </a:r>
          </a:p>
          <a:p>
            <a:pPr>
              <a:lnSpc>
                <a:spcPct val="100000"/>
              </a:lnSpc>
              <a:spcBef>
                <a:spcPts val="600"/>
              </a:spcBef>
            </a:pPr>
            <a:r>
              <a:rPr lang="en-US" sz="1800" dirty="0">
                <a:latin typeface="Arial Nova Cond" panose="020B0506020202020204" pitchFamily="34" charset="0"/>
              </a:rPr>
              <a:t>Need for multiple containers/replication helps us with these:</a:t>
            </a:r>
          </a:p>
          <a:p>
            <a:pPr marL="0" indent="0">
              <a:lnSpc>
                <a:spcPct val="100000"/>
              </a:lnSpc>
              <a:spcBef>
                <a:spcPts val="600"/>
              </a:spcBef>
              <a:buNone/>
            </a:pPr>
            <a:r>
              <a:rPr lang="en-US" sz="1800" b="1" dirty="0">
                <a:latin typeface="Arial Nova Cond" panose="020B0506020202020204" pitchFamily="34" charset="0"/>
              </a:rPr>
              <a:t>Reliability</a:t>
            </a:r>
            <a:r>
              <a:rPr lang="en-US" sz="1800" dirty="0">
                <a:latin typeface="Arial Nova Cond" panose="020B0506020202020204" pitchFamily="34" charset="0"/>
              </a:rPr>
              <a:t>: By having multiple versions of an application, you prevent problems if one or more fails.</a:t>
            </a:r>
          </a:p>
          <a:p>
            <a:pPr marL="0" indent="0">
              <a:lnSpc>
                <a:spcPct val="100000"/>
              </a:lnSpc>
              <a:spcBef>
                <a:spcPts val="600"/>
              </a:spcBef>
              <a:buNone/>
            </a:pPr>
            <a:r>
              <a:rPr lang="en-US" sz="1800" b="1" dirty="0">
                <a:latin typeface="Arial Nova Cond" panose="020B0506020202020204" pitchFamily="34" charset="0"/>
              </a:rPr>
              <a:t>Load</a:t>
            </a:r>
            <a:r>
              <a:rPr lang="en-US" sz="1800" dirty="0">
                <a:latin typeface="Arial Nova Cond" panose="020B0506020202020204" pitchFamily="34" charset="0"/>
              </a:rPr>
              <a:t> </a:t>
            </a:r>
            <a:r>
              <a:rPr lang="en-US" sz="1800" b="1" dirty="0">
                <a:latin typeface="Arial Nova Cond" panose="020B0506020202020204" pitchFamily="34" charset="0"/>
              </a:rPr>
              <a:t>balancing</a:t>
            </a:r>
            <a:r>
              <a:rPr lang="en-US" sz="1800" dirty="0">
                <a:latin typeface="Arial Nova Cond" panose="020B0506020202020204" pitchFamily="34" charset="0"/>
              </a:rPr>
              <a:t>: Having multiple versions of a container enables you to easily send traffic to different instances to prevent overloading of a single instance or node</a:t>
            </a:r>
          </a:p>
          <a:p>
            <a:pPr marL="0" indent="0">
              <a:lnSpc>
                <a:spcPct val="100000"/>
              </a:lnSpc>
              <a:spcBef>
                <a:spcPts val="600"/>
              </a:spcBef>
              <a:buNone/>
            </a:pPr>
            <a:r>
              <a:rPr lang="en-US" sz="1800" b="1" dirty="0">
                <a:latin typeface="Arial Nova Cond" panose="020B0506020202020204" pitchFamily="34" charset="0"/>
              </a:rPr>
              <a:t>Scaling</a:t>
            </a:r>
            <a:r>
              <a:rPr lang="en-US" sz="1800" dirty="0">
                <a:latin typeface="Arial Nova Cond" panose="020B0506020202020204" pitchFamily="34" charset="0"/>
              </a:rPr>
              <a:t>: When load does become too much for the number of existing instances, Kubernetes enables you to easily scale up your application, adding additional instances as needed</a:t>
            </a:r>
          </a:p>
          <a:p>
            <a:pPr marL="0" indent="0">
              <a:lnSpc>
                <a:spcPct val="100000"/>
              </a:lnSpc>
              <a:spcBef>
                <a:spcPts val="600"/>
              </a:spcBef>
              <a:buNone/>
            </a:pPr>
            <a:r>
              <a:rPr lang="en-US" sz="1800" b="1" dirty="0">
                <a:latin typeface="Arial Nova Cond" panose="020B0506020202020204" pitchFamily="34" charset="0"/>
              </a:rPr>
              <a:t>Rolling</a:t>
            </a:r>
            <a:r>
              <a:rPr lang="en-US" sz="1800" dirty="0">
                <a:latin typeface="Arial Nova Cond" panose="020B0506020202020204" pitchFamily="34" charset="0"/>
              </a:rPr>
              <a:t> </a:t>
            </a:r>
            <a:r>
              <a:rPr lang="en-US" sz="1800" b="1" dirty="0">
                <a:latin typeface="Arial Nova Cond" panose="020B0506020202020204" pitchFamily="34" charset="0"/>
              </a:rPr>
              <a:t>updates</a:t>
            </a:r>
            <a:r>
              <a:rPr lang="en-US" sz="1800" dirty="0">
                <a:latin typeface="Arial Nova Cond" panose="020B0506020202020204" pitchFamily="34" charset="0"/>
              </a:rPr>
              <a:t>: updates to a service by replacing pods one-by-one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5635" y="3888486"/>
            <a:ext cx="2628150" cy="1211548"/>
          </a:xfrm>
          <a:prstGeom prst="rect">
            <a:avLst/>
          </a:prstGeom>
        </p:spPr>
      </p:pic>
      <p:sp>
        <p:nvSpPr>
          <p:cNvPr id="3" name="Slide Number Placeholder 2">
            <a:extLst>
              <a:ext uri="{FF2B5EF4-FFF2-40B4-BE49-F238E27FC236}">
                <a16:creationId xmlns:a16="http://schemas.microsoft.com/office/drawing/2014/main" id="{22A1F244-29ED-4E7F-80E4-8447A828C4F2}"/>
              </a:ext>
            </a:extLst>
          </p:cNvPr>
          <p:cNvSpPr>
            <a:spLocks noGrp="1"/>
          </p:cNvSpPr>
          <p:nvPr>
            <p:ph type="sldNum" sz="quarter" idx="12"/>
          </p:nvPr>
        </p:nvSpPr>
        <p:spPr/>
        <p:txBody>
          <a:bodyPr/>
          <a:lstStyle/>
          <a:p>
            <a:fld id="{C60C2248-B95D-984B-A0F4-42B9A4652AA7}" type="slidenum">
              <a:rPr lang="en-US" smtClean="0"/>
              <a:pPr/>
              <a:t>76</a:t>
            </a:fld>
            <a:endParaRPr lang="en-US" dirty="0"/>
          </a:p>
        </p:txBody>
      </p:sp>
    </p:spTree>
    <p:extLst>
      <p:ext uri="{BB962C8B-B14F-4D97-AF65-F5344CB8AC3E}">
        <p14:creationId xmlns:p14="http://schemas.microsoft.com/office/powerpoint/2010/main" val="559896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Replication Controller</a:t>
            </a:r>
          </a:p>
        </p:txBody>
      </p:sp>
      <p:sp>
        <p:nvSpPr>
          <p:cNvPr id="8" name="Content Placeholder 2"/>
          <p:cNvSpPr txBox="1">
            <a:spLocks/>
          </p:cNvSpPr>
          <p:nvPr/>
        </p:nvSpPr>
        <p:spPr>
          <a:xfrm>
            <a:off x="188640" y="940981"/>
            <a:ext cx="8650568" cy="29075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latin typeface="Arial Nova Cond" panose="020B0506020202020204" pitchFamily="34" charset="0"/>
              </a:rPr>
              <a:t>A Replication Controller is an object that enables you to easily create multiple pods, then make sure that that number of pods always exists. </a:t>
            </a:r>
          </a:p>
          <a:p>
            <a:pPr>
              <a:lnSpc>
                <a:spcPct val="100000"/>
              </a:lnSpc>
              <a:spcBef>
                <a:spcPts val="600"/>
              </a:spcBef>
            </a:pPr>
            <a:r>
              <a:rPr lang="en-US" sz="1800" dirty="0">
                <a:latin typeface="Arial Nova Cond" panose="020B0506020202020204" pitchFamily="34" charset="0"/>
              </a:rPr>
              <a:t>If a pod created using RC will be automatically replaced if they does crash, fail, deleted or terminated</a:t>
            </a:r>
          </a:p>
          <a:p>
            <a:pPr>
              <a:lnSpc>
                <a:spcPct val="100000"/>
              </a:lnSpc>
              <a:spcBef>
                <a:spcPts val="600"/>
              </a:spcBef>
            </a:pPr>
            <a:r>
              <a:rPr lang="en-US" sz="1800" dirty="0">
                <a:latin typeface="Arial Nova Cond" panose="020B0506020202020204" pitchFamily="34" charset="0"/>
              </a:rPr>
              <a:t>Using RC is recommended if you just want to make sure 1 pod is always running, even after system reboots</a:t>
            </a:r>
          </a:p>
          <a:p>
            <a:pPr>
              <a:lnSpc>
                <a:spcPct val="100000"/>
              </a:lnSpc>
              <a:spcBef>
                <a:spcPts val="600"/>
              </a:spcBef>
            </a:pPr>
            <a:r>
              <a:rPr lang="en-US" sz="1800" dirty="0">
                <a:latin typeface="Arial Nova Cond" panose="020B0506020202020204" pitchFamily="34" charset="0"/>
              </a:rPr>
              <a:t>You can run the RC with 1 replica &amp; the RC will make sure the pod is always running</a:t>
            </a:r>
          </a:p>
        </p:txBody>
      </p:sp>
      <p:sp>
        <p:nvSpPr>
          <p:cNvPr id="2" name="Slide Number Placeholder 1">
            <a:extLst>
              <a:ext uri="{FF2B5EF4-FFF2-40B4-BE49-F238E27FC236}">
                <a16:creationId xmlns:a16="http://schemas.microsoft.com/office/drawing/2014/main" id="{11ACB37D-B6C9-4685-9EA6-218265940BA1}"/>
              </a:ext>
            </a:extLst>
          </p:cNvPr>
          <p:cNvSpPr>
            <a:spLocks noGrp="1"/>
          </p:cNvSpPr>
          <p:nvPr>
            <p:ph type="sldNum" sz="quarter" idx="12"/>
          </p:nvPr>
        </p:nvSpPr>
        <p:spPr/>
        <p:txBody>
          <a:bodyPr/>
          <a:lstStyle/>
          <a:p>
            <a:fld id="{C60C2248-B95D-984B-A0F4-42B9A4652AA7}" type="slidenum">
              <a:rPr lang="en-US" smtClean="0"/>
              <a:pPr/>
              <a:t>77</a:t>
            </a:fld>
            <a:endParaRPr lang="en-US" dirty="0"/>
          </a:p>
        </p:txBody>
      </p:sp>
    </p:spTree>
    <p:extLst>
      <p:ext uri="{BB962C8B-B14F-4D97-AF65-F5344CB8AC3E}">
        <p14:creationId xmlns:p14="http://schemas.microsoft.com/office/powerpoint/2010/main" val="1752679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RC – Example8: </a:t>
            </a:r>
            <a:r>
              <a:rPr lang="en-US" sz="2400" b="1" dirty="0" err="1">
                <a:latin typeface="Arial Nova Cond" panose="020B0506020202020204" pitchFamily="34" charset="0"/>
              </a:rPr>
              <a:t>rc.yml</a:t>
            </a:r>
            <a:endParaRPr lang="en-US" sz="2400" b="1" dirty="0">
              <a:latin typeface="Arial Nova Cond" panose="020B0506020202020204" pitchFamily="34" charset="0"/>
            </a:endParaRPr>
          </a:p>
        </p:txBody>
      </p:sp>
      <p:sp>
        <p:nvSpPr>
          <p:cNvPr id="8" name="Content Placeholder 2"/>
          <p:cNvSpPr txBox="1">
            <a:spLocks/>
          </p:cNvSpPr>
          <p:nvPr/>
        </p:nvSpPr>
        <p:spPr>
          <a:xfrm>
            <a:off x="580527" y="516297"/>
            <a:ext cx="7980670" cy="474235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a:latin typeface="Arial Nova Cond" panose="020B0506020202020204" pitchFamily="34" charset="0"/>
              </a:rPr>
              <a:t>kind: ReplicationController	</a:t>
            </a:r>
            <a:r>
              <a:rPr lang="en-US" sz="1800" b="1" dirty="0">
                <a:latin typeface="Arial Nova Cond" panose="020B0506020202020204" pitchFamily="34" charset="0"/>
              </a:rPr>
              <a:t># this defines to create the object of replication type</a:t>
            </a:r>
          </a:p>
          <a:p>
            <a:pPr marL="0" indent="0">
              <a:lnSpc>
                <a:spcPct val="120000"/>
              </a:lnSpc>
              <a:spcBef>
                <a:spcPts val="0"/>
              </a:spcBef>
              <a:buNone/>
            </a:pPr>
            <a:r>
              <a:rPr lang="en-US" sz="1800" dirty="0">
                <a:latin typeface="Arial Nova Cond" panose="020B0506020202020204" pitchFamily="34" charset="0"/>
              </a:rPr>
              <a:t>apiVersion: v1</a:t>
            </a:r>
          </a:p>
          <a:p>
            <a:pPr marL="0" indent="0">
              <a:lnSpc>
                <a:spcPct val="120000"/>
              </a:lnSpc>
              <a:spcBef>
                <a:spcPts val="0"/>
              </a:spcBef>
              <a:buNone/>
            </a:pPr>
            <a:r>
              <a:rPr lang="en-US" sz="1800" dirty="0">
                <a:latin typeface="Arial Nova Cond" panose="020B0506020202020204" pitchFamily="34" charset="0"/>
              </a:rPr>
              <a:t>metadata:</a:t>
            </a:r>
          </a:p>
          <a:p>
            <a:pPr marL="0" indent="0">
              <a:lnSpc>
                <a:spcPct val="120000"/>
              </a:lnSpc>
              <a:spcBef>
                <a:spcPts val="0"/>
              </a:spcBef>
              <a:buNone/>
            </a:pPr>
            <a:r>
              <a:rPr lang="en-US" sz="1800" dirty="0">
                <a:latin typeface="Arial Nova Cond" panose="020B0506020202020204" pitchFamily="34" charset="0"/>
              </a:rPr>
              <a:t>  name: replicationcontroller</a:t>
            </a:r>
          </a:p>
          <a:p>
            <a:pPr marL="0" indent="0">
              <a:lnSpc>
                <a:spcPct val="120000"/>
              </a:lnSpc>
              <a:spcBef>
                <a:spcPts val="0"/>
              </a:spcBef>
              <a:buNone/>
            </a:pPr>
            <a:r>
              <a:rPr lang="en-US" sz="1800" dirty="0">
                <a:latin typeface="Arial Nova Cond" panose="020B0506020202020204" pitchFamily="34" charset="0"/>
              </a:rPr>
              <a:t>spec:</a:t>
            </a:r>
          </a:p>
          <a:p>
            <a:pPr marL="0" indent="0">
              <a:lnSpc>
                <a:spcPct val="120000"/>
              </a:lnSpc>
              <a:spcBef>
                <a:spcPts val="0"/>
              </a:spcBef>
              <a:buNone/>
            </a:pPr>
            <a:r>
              <a:rPr lang="en-US" sz="1800" dirty="0">
                <a:latin typeface="Arial Nova Cond" panose="020B0506020202020204" pitchFamily="34" charset="0"/>
              </a:rPr>
              <a:t>  replicas: 2			</a:t>
            </a:r>
            <a:r>
              <a:rPr lang="en-US" sz="1800" b="1" dirty="0">
                <a:latin typeface="Arial Nova Cond" panose="020B0506020202020204" pitchFamily="34" charset="0"/>
              </a:rPr>
              <a:t># this element defines the desired number of pods</a:t>
            </a:r>
          </a:p>
          <a:p>
            <a:pPr marL="0" indent="0">
              <a:lnSpc>
                <a:spcPct val="120000"/>
              </a:lnSpc>
              <a:spcBef>
                <a:spcPts val="0"/>
              </a:spcBef>
              <a:buNone/>
            </a:pPr>
            <a:r>
              <a:rPr lang="en-US" sz="1800" dirty="0">
                <a:latin typeface="Arial Nova Cond" panose="020B0506020202020204" pitchFamily="34" charset="0"/>
              </a:rPr>
              <a:t>  selector:			</a:t>
            </a:r>
            <a:r>
              <a:rPr lang="en-US" sz="1800" b="1" dirty="0">
                <a:latin typeface="Arial Nova Cond" panose="020B0506020202020204" pitchFamily="34" charset="0"/>
              </a:rPr>
              <a:t># tells the controller which pods to watch/belong to this RC</a:t>
            </a:r>
          </a:p>
          <a:p>
            <a:pPr marL="0" indent="0">
              <a:lnSpc>
                <a:spcPct val="120000"/>
              </a:lnSpc>
              <a:spcBef>
                <a:spcPts val="0"/>
              </a:spcBef>
              <a:buNone/>
            </a:pPr>
            <a:r>
              <a:rPr lang="en-US" sz="1800" dirty="0">
                <a:latin typeface="Arial Nova Cond" panose="020B0506020202020204" pitchFamily="34" charset="0"/>
              </a:rPr>
              <a:t>    </a:t>
            </a:r>
            <a:r>
              <a:rPr lang="en-US" sz="1800" dirty="0" err="1">
                <a:latin typeface="Arial Nova Cond" panose="020B0506020202020204" pitchFamily="34" charset="0"/>
              </a:rPr>
              <a:t>myname</a:t>
            </a:r>
            <a:r>
              <a:rPr lang="en-US" sz="1800" dirty="0">
                <a:latin typeface="Arial Nova Cond" panose="020B0506020202020204" pitchFamily="34" charset="0"/>
              </a:rPr>
              <a:t>: Adam		</a:t>
            </a:r>
            <a:r>
              <a:rPr lang="en-US" sz="1800" b="1" dirty="0">
                <a:latin typeface="Arial Nova Cond" panose="020B0506020202020204" pitchFamily="34" charset="0"/>
              </a:rPr>
              <a:t># these must match the labels </a:t>
            </a:r>
          </a:p>
          <a:p>
            <a:pPr marL="0" indent="0">
              <a:lnSpc>
                <a:spcPct val="120000"/>
              </a:lnSpc>
              <a:spcBef>
                <a:spcPts val="0"/>
              </a:spcBef>
              <a:buNone/>
            </a:pPr>
            <a:r>
              <a:rPr lang="en-US" sz="1800" dirty="0">
                <a:latin typeface="Arial Nova Cond" panose="020B0506020202020204" pitchFamily="34" charset="0"/>
              </a:rPr>
              <a:t>  template:			</a:t>
            </a:r>
            <a:r>
              <a:rPr lang="en-US" sz="1800" b="1" dirty="0">
                <a:latin typeface="Arial Nova Cond" panose="020B0506020202020204" pitchFamily="34" charset="0"/>
              </a:rPr>
              <a:t># template element defines a template to launch a new pod</a:t>
            </a:r>
          </a:p>
          <a:p>
            <a:pPr marL="0" indent="0">
              <a:lnSpc>
                <a:spcPct val="120000"/>
              </a:lnSpc>
              <a:spcBef>
                <a:spcPts val="0"/>
              </a:spcBef>
              <a:buNone/>
            </a:pPr>
            <a:r>
              <a:rPr lang="en-US" sz="1800" dirty="0">
                <a:latin typeface="Arial Nova Cond" panose="020B0506020202020204" pitchFamily="34" charset="0"/>
              </a:rPr>
              <a:t>    metadata: </a:t>
            </a:r>
          </a:p>
          <a:p>
            <a:pPr marL="0" indent="0">
              <a:lnSpc>
                <a:spcPct val="120000"/>
              </a:lnSpc>
              <a:spcBef>
                <a:spcPts val="0"/>
              </a:spcBef>
              <a:buNone/>
            </a:pPr>
            <a:r>
              <a:rPr lang="en-US" sz="1800" dirty="0">
                <a:latin typeface="Arial Nova Cond" panose="020B0506020202020204" pitchFamily="34" charset="0"/>
              </a:rPr>
              <a:t>      name: testpod6</a:t>
            </a:r>
          </a:p>
          <a:p>
            <a:pPr marL="0" indent="0">
              <a:lnSpc>
                <a:spcPct val="120000"/>
              </a:lnSpc>
              <a:spcBef>
                <a:spcPts val="0"/>
              </a:spcBef>
              <a:buNone/>
            </a:pPr>
            <a:r>
              <a:rPr lang="en-US" sz="1800" dirty="0">
                <a:latin typeface="Arial Nova Cond" panose="020B0506020202020204" pitchFamily="34" charset="0"/>
              </a:rPr>
              <a:t>      labels:			</a:t>
            </a:r>
            <a:r>
              <a:rPr lang="en-US" sz="1800" b="1" dirty="0">
                <a:latin typeface="Arial Nova Cond" panose="020B0506020202020204" pitchFamily="34" charset="0"/>
              </a:rPr>
              <a:t># selector values need to match the labels values</a:t>
            </a:r>
          </a:p>
          <a:p>
            <a:pPr marL="0" indent="0">
              <a:lnSpc>
                <a:spcPct val="120000"/>
              </a:lnSpc>
              <a:spcBef>
                <a:spcPts val="0"/>
              </a:spcBef>
              <a:buNone/>
            </a:pPr>
            <a:r>
              <a:rPr lang="en-US" sz="1800" dirty="0">
                <a:latin typeface="Arial Nova Cond" panose="020B0506020202020204" pitchFamily="34" charset="0"/>
              </a:rPr>
              <a:t>        myname: Adam</a:t>
            </a:r>
          </a:p>
          <a:p>
            <a:pPr marL="0" indent="0">
              <a:lnSpc>
                <a:spcPct val="120000"/>
              </a:lnSpc>
              <a:spcBef>
                <a:spcPts val="0"/>
              </a:spcBef>
              <a:buNone/>
            </a:pPr>
            <a:r>
              <a:rPr lang="en-US" sz="1800" dirty="0">
                <a:latin typeface="Arial Nova Cond" panose="020B0506020202020204" pitchFamily="34" charset="0"/>
              </a:rPr>
              <a:t>    spec:</a:t>
            </a:r>
          </a:p>
          <a:p>
            <a:pPr marL="0" indent="0">
              <a:lnSpc>
                <a:spcPct val="120000"/>
              </a:lnSpc>
              <a:spcBef>
                <a:spcPts val="0"/>
              </a:spcBef>
              <a:buNone/>
            </a:pPr>
            <a:r>
              <a:rPr lang="en-US" sz="1800" dirty="0">
                <a:latin typeface="Arial Nova Cond" panose="020B0506020202020204" pitchFamily="34" charset="0"/>
              </a:rPr>
              <a:t>     containers:</a:t>
            </a:r>
          </a:p>
          <a:p>
            <a:pPr marL="0" indent="0">
              <a:lnSpc>
                <a:spcPct val="120000"/>
              </a:lnSpc>
              <a:spcBef>
                <a:spcPts val="0"/>
              </a:spcBef>
              <a:buNone/>
            </a:pPr>
            <a:r>
              <a:rPr lang="en-US" sz="1800" dirty="0">
                <a:latin typeface="Arial Nova Cond" panose="020B0506020202020204" pitchFamily="34" charset="0"/>
              </a:rPr>
              <a:t>       - name: c00</a:t>
            </a:r>
          </a:p>
          <a:p>
            <a:pPr marL="0" indent="0">
              <a:lnSpc>
                <a:spcPct val="120000"/>
              </a:lnSpc>
              <a:spcBef>
                <a:spcPts val="0"/>
              </a:spcBef>
              <a:buNone/>
            </a:pPr>
            <a:r>
              <a:rPr lang="en-US" sz="1800" dirty="0">
                <a:latin typeface="Arial Nova Cond" panose="020B0506020202020204" pitchFamily="34" charset="0"/>
              </a:rPr>
              <a:t>         image: ubuntu</a:t>
            </a:r>
          </a:p>
          <a:p>
            <a:pPr marL="0" indent="0">
              <a:lnSpc>
                <a:spcPct val="120000"/>
              </a:lnSpc>
              <a:spcBef>
                <a:spcPts val="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9F30D6CE-E27F-4802-830A-B016C1988419}"/>
              </a:ext>
            </a:extLst>
          </p:cNvPr>
          <p:cNvSpPr>
            <a:spLocks noGrp="1"/>
          </p:cNvSpPr>
          <p:nvPr>
            <p:ph type="sldNum" sz="quarter" idx="12"/>
          </p:nvPr>
        </p:nvSpPr>
        <p:spPr/>
        <p:txBody>
          <a:bodyPr/>
          <a:lstStyle/>
          <a:p>
            <a:fld id="{C60C2248-B95D-984B-A0F4-42B9A4652AA7}" type="slidenum">
              <a:rPr lang="en-US" smtClean="0"/>
              <a:pPr/>
              <a:t>78</a:t>
            </a:fld>
            <a:endParaRPr lang="en-US" dirty="0"/>
          </a:p>
        </p:txBody>
      </p:sp>
    </p:spTree>
    <p:extLst>
      <p:ext uri="{BB962C8B-B14F-4D97-AF65-F5344CB8AC3E}">
        <p14:creationId xmlns:p14="http://schemas.microsoft.com/office/powerpoint/2010/main" val="3144342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46716" y="281367"/>
            <a:ext cx="8650568" cy="45807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apply -f </a:t>
            </a:r>
            <a:r>
              <a:rPr lang="en-US" sz="1700" b="1" dirty="0" err="1">
                <a:solidFill>
                  <a:srgbClr val="800000"/>
                </a:solidFill>
                <a:latin typeface="Arial Nova Cond" panose="020B0506020202020204" pitchFamily="34" charset="0"/>
              </a:rPr>
              <a:t>rc.yml</a:t>
            </a:r>
            <a:endParaRPr lang="en-US" sz="1700" b="1" dirty="0">
              <a:solidFill>
                <a:srgbClr val="800000"/>
              </a:solidFill>
              <a:latin typeface="Arial Nova Cond" panose="020B0506020202020204" pitchFamily="34" charset="0"/>
            </a:endParaRP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get pods --show-labels</a:t>
            </a: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get pods -l </a:t>
            </a:r>
            <a:r>
              <a:rPr lang="en-US" sz="1700" b="1" dirty="0" err="1">
                <a:solidFill>
                  <a:srgbClr val="800000"/>
                </a:solidFill>
                <a:latin typeface="Arial Nova Cond" panose="020B0506020202020204" pitchFamily="34" charset="0"/>
              </a:rPr>
              <a:t>myname</a:t>
            </a:r>
            <a:r>
              <a:rPr lang="en-US" sz="1700" b="1" dirty="0">
                <a:solidFill>
                  <a:srgbClr val="800000"/>
                </a:solidFill>
                <a:latin typeface="Arial Nova Cond" panose="020B0506020202020204" pitchFamily="34" charset="0"/>
              </a:rPr>
              <a:t>=Adam</a:t>
            </a: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get </a:t>
            </a:r>
            <a:r>
              <a:rPr lang="en-US" sz="1700" b="1" dirty="0" err="1">
                <a:solidFill>
                  <a:srgbClr val="800000"/>
                </a:solidFill>
                <a:latin typeface="Arial Nova Cond" panose="020B0506020202020204" pitchFamily="34" charset="0"/>
              </a:rPr>
              <a:t>rc</a:t>
            </a:r>
            <a:endParaRPr lang="en-US" sz="1700" b="1" dirty="0">
              <a:solidFill>
                <a:srgbClr val="800000"/>
              </a:solidFill>
              <a:latin typeface="Arial Nova Cond" panose="020B0506020202020204" pitchFamily="34" charset="0"/>
            </a:endParaRPr>
          </a:p>
          <a:p>
            <a:pPr marL="0" indent="0">
              <a:lnSpc>
                <a:spcPct val="100000"/>
              </a:lnSpc>
              <a:spcBef>
                <a:spcPts val="0"/>
              </a:spcBef>
              <a:buNone/>
            </a:pPr>
            <a:endParaRPr lang="en-US" sz="1700" b="1" dirty="0">
              <a:solidFill>
                <a:srgbClr val="800000"/>
              </a:solidFill>
              <a:latin typeface="Arial Nova Cond" panose="020B0506020202020204" pitchFamily="34" charset="0"/>
            </a:endParaRPr>
          </a:p>
          <a:p>
            <a:pPr marL="0" indent="0">
              <a:lnSpc>
                <a:spcPct val="100000"/>
              </a:lnSpc>
              <a:spcBef>
                <a:spcPts val="0"/>
              </a:spcBef>
              <a:buNone/>
            </a:pPr>
            <a:r>
              <a:rPr lang="en-US" sz="1700" b="1" dirty="0">
                <a:latin typeface="Arial Nova Cond" panose="020B0506020202020204" pitchFamily="34" charset="0"/>
              </a:rPr>
              <a:t>Delete the pod &amp; RC will recreate it</a:t>
            </a: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delete pods &lt;</a:t>
            </a:r>
            <a:r>
              <a:rPr lang="en-US" sz="1700" b="1" dirty="0" err="1">
                <a:solidFill>
                  <a:srgbClr val="800000"/>
                </a:solidFill>
                <a:latin typeface="Arial Nova Cond" panose="020B0506020202020204" pitchFamily="34" charset="0"/>
              </a:rPr>
              <a:t>podname</a:t>
            </a:r>
            <a:r>
              <a:rPr lang="en-US" sz="1700" b="1" dirty="0">
                <a:solidFill>
                  <a:srgbClr val="800000"/>
                </a:solidFill>
                <a:latin typeface="Arial Nova Cond" panose="020B0506020202020204" pitchFamily="34" charset="0"/>
              </a:rPr>
              <a:t>&gt;</a:t>
            </a:r>
          </a:p>
          <a:p>
            <a:pPr marL="0" indent="0">
              <a:lnSpc>
                <a:spcPct val="100000"/>
              </a:lnSpc>
              <a:spcBef>
                <a:spcPts val="0"/>
              </a:spcBef>
              <a:buNone/>
            </a:pPr>
            <a:r>
              <a:rPr lang="en-US" sz="1700" b="1" dirty="0">
                <a:latin typeface="Arial Nova Cond" panose="020B0506020202020204" pitchFamily="34" charset="0"/>
              </a:rPr>
              <a:t>$ </a:t>
            </a:r>
            <a:r>
              <a:rPr lang="en-US" sz="1700" b="1" dirty="0">
                <a:solidFill>
                  <a:srgbClr val="800000"/>
                </a:solidFill>
                <a:latin typeface="Arial Nova Cond" panose="020B0506020202020204" pitchFamily="34" charset="0"/>
              </a:rPr>
              <a:t>kubectl describe </a:t>
            </a:r>
            <a:r>
              <a:rPr lang="en-US" sz="1700" b="1" dirty="0" err="1">
                <a:solidFill>
                  <a:srgbClr val="800000"/>
                </a:solidFill>
                <a:latin typeface="Arial Nova Cond" panose="020B0506020202020204" pitchFamily="34" charset="0"/>
              </a:rPr>
              <a:t>rc</a:t>
            </a:r>
            <a:r>
              <a:rPr lang="en-US" sz="1700" b="1" dirty="0">
                <a:solidFill>
                  <a:srgbClr val="800000"/>
                </a:solidFill>
                <a:latin typeface="Arial Nova Cond" panose="020B0506020202020204" pitchFamily="34" charset="0"/>
              </a:rPr>
              <a:t> &lt;</a:t>
            </a:r>
            <a:r>
              <a:rPr lang="en-US" sz="1700" b="1" dirty="0" err="1">
                <a:solidFill>
                  <a:srgbClr val="800000"/>
                </a:solidFill>
                <a:latin typeface="Arial Nova Cond" panose="020B0506020202020204" pitchFamily="34" charset="0"/>
              </a:rPr>
              <a:t>replicationcontrollername</a:t>
            </a:r>
            <a:r>
              <a:rPr lang="en-US" sz="1700" b="1" dirty="0">
                <a:solidFill>
                  <a:srgbClr val="800000"/>
                </a:solidFill>
                <a:latin typeface="Arial Nova Cond" panose="020B0506020202020204" pitchFamily="34" charset="0"/>
              </a:rPr>
              <a:t>&gt;</a:t>
            </a:r>
          </a:p>
          <a:p>
            <a:pPr marL="0" indent="0">
              <a:lnSpc>
                <a:spcPct val="100000"/>
              </a:lnSpc>
              <a:spcBef>
                <a:spcPts val="0"/>
              </a:spcBef>
              <a:buNone/>
            </a:pPr>
            <a:endParaRPr lang="en-US" sz="1700" b="1" dirty="0">
              <a:solidFill>
                <a:srgbClr val="800000"/>
              </a:solidFill>
              <a:latin typeface="Arial Nova Cond" panose="020B0506020202020204" pitchFamily="34" charset="0"/>
            </a:endParaRPr>
          </a:p>
          <a:p>
            <a:pPr marL="0" indent="0">
              <a:lnSpc>
                <a:spcPct val="100000"/>
              </a:lnSpc>
              <a:spcBef>
                <a:spcPts val="0"/>
              </a:spcBef>
              <a:buNone/>
            </a:pPr>
            <a:r>
              <a:rPr lang="en-US" sz="1700" b="1" dirty="0">
                <a:latin typeface="Arial Nova Cond" panose="020B0506020202020204" pitchFamily="34" charset="0"/>
              </a:rPr>
              <a:t>Scale Replicas: </a:t>
            </a:r>
          </a:p>
          <a:p>
            <a:pPr marL="0" indent="0">
              <a:lnSpc>
                <a:spcPct val="100000"/>
              </a:lnSpc>
              <a:spcBef>
                <a:spcPts val="0"/>
              </a:spcBef>
              <a:buNone/>
            </a:pPr>
            <a:r>
              <a:rPr lang="en-US" sz="1700" dirty="0">
                <a:latin typeface="Arial Nova Cond" panose="020B0506020202020204" pitchFamily="34" charset="0"/>
              </a:rPr>
              <a:t>$ </a:t>
            </a:r>
            <a:r>
              <a:rPr lang="pt-BR" sz="1700" b="1" dirty="0">
                <a:solidFill>
                  <a:srgbClr val="800000"/>
                </a:solidFill>
                <a:latin typeface="Arial Nova Cond" panose="020B0506020202020204" pitchFamily="34" charset="0"/>
              </a:rPr>
              <a:t>kubectl scale --replicas=&lt;num&gt;  rc/&lt;replicationcontrollername&gt;    </a:t>
            </a:r>
            <a:r>
              <a:rPr lang="pt-BR" sz="1700" b="1" dirty="0">
                <a:latin typeface="Arial Nova Cond" panose="020B0506020202020204" pitchFamily="34" charset="0"/>
              </a:rPr>
              <a:t>(OR)</a:t>
            </a:r>
            <a:r>
              <a:rPr lang="pt-BR" sz="1700" b="1" dirty="0">
                <a:solidFill>
                  <a:srgbClr val="800000"/>
                </a:solidFill>
                <a:latin typeface="Arial Nova Cond" panose="020B0506020202020204" pitchFamily="34" charset="0"/>
              </a:rPr>
              <a:t> </a:t>
            </a:r>
          </a:p>
          <a:p>
            <a:pPr marL="0" indent="0">
              <a:lnSpc>
                <a:spcPct val="100000"/>
              </a:lnSpc>
              <a:spcBef>
                <a:spcPts val="0"/>
              </a:spcBef>
              <a:buNone/>
            </a:pPr>
            <a:r>
              <a:rPr lang="pt-BR" sz="1700" dirty="0">
                <a:latin typeface="Arial Nova Cond" panose="020B0506020202020204" pitchFamily="34" charset="0"/>
              </a:rPr>
              <a:t>$</a:t>
            </a:r>
            <a:r>
              <a:rPr lang="pt-BR" sz="1700" b="1" dirty="0">
                <a:solidFill>
                  <a:srgbClr val="800000"/>
                </a:solidFill>
                <a:latin typeface="Arial Nova Cond" panose="020B0506020202020204" pitchFamily="34" charset="0"/>
              </a:rPr>
              <a:t> </a:t>
            </a:r>
            <a:r>
              <a:rPr lang="en-US" sz="1700" b="1" dirty="0">
                <a:solidFill>
                  <a:srgbClr val="800000"/>
                </a:solidFill>
                <a:latin typeface="Arial Nova Cond" panose="020B0506020202020204" pitchFamily="34" charset="0"/>
              </a:rPr>
              <a:t>kubectl scale --replicas=&lt;num&gt; &lt;resourcetype&gt; -l &lt;key&gt;=&lt;value&gt;</a:t>
            </a:r>
            <a:endParaRPr lang="pt-BR" sz="1700" b="1" dirty="0">
              <a:solidFill>
                <a:srgbClr val="800000"/>
              </a:solidFill>
              <a:latin typeface="Arial Nova Cond" panose="020B0506020202020204" pitchFamily="34" charset="0"/>
            </a:endParaRP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00B050"/>
                </a:solidFill>
                <a:latin typeface="Arial Nova Cond" panose="020B0506020202020204" pitchFamily="34" charset="0"/>
              </a:rPr>
              <a:t>kubectl scale --replicas=2 </a:t>
            </a:r>
            <a:r>
              <a:rPr lang="en-US" sz="1700" b="1" dirty="0" err="1">
                <a:solidFill>
                  <a:srgbClr val="00B050"/>
                </a:solidFill>
                <a:latin typeface="Arial Nova Cond" panose="020B0506020202020204" pitchFamily="34" charset="0"/>
              </a:rPr>
              <a:t>rc</a:t>
            </a:r>
            <a:r>
              <a:rPr lang="en-US" sz="1700" b="1" dirty="0">
                <a:solidFill>
                  <a:srgbClr val="00B050"/>
                </a:solidFill>
                <a:latin typeface="Arial Nova Cond" panose="020B0506020202020204" pitchFamily="34" charset="0"/>
              </a:rPr>
              <a:t> -l </a:t>
            </a:r>
            <a:r>
              <a:rPr lang="en-US" sz="1700" b="1" dirty="0" err="1">
                <a:solidFill>
                  <a:srgbClr val="00B050"/>
                </a:solidFill>
                <a:latin typeface="Arial Nova Cond" panose="020B0506020202020204" pitchFamily="34" charset="0"/>
              </a:rPr>
              <a:t>myname</a:t>
            </a:r>
            <a:r>
              <a:rPr lang="en-US" sz="1700" b="1" dirty="0">
                <a:solidFill>
                  <a:srgbClr val="00B050"/>
                </a:solidFill>
                <a:latin typeface="Arial Nova Cond" panose="020B0506020202020204" pitchFamily="34" charset="0"/>
              </a:rPr>
              <a:t>=Adam</a:t>
            </a:r>
          </a:p>
          <a:p>
            <a:pPr marL="0" indent="0">
              <a:lnSpc>
                <a:spcPct val="100000"/>
              </a:lnSpc>
              <a:spcBef>
                <a:spcPts val="0"/>
              </a:spcBef>
              <a:buNone/>
            </a:pPr>
            <a:endParaRPr lang="en-US" sz="1700" b="1" dirty="0">
              <a:solidFill>
                <a:srgbClr val="00B050"/>
              </a:solidFill>
              <a:latin typeface="Arial Nova Cond" panose="020B0506020202020204" pitchFamily="34" charset="0"/>
            </a:endParaRPr>
          </a:p>
          <a:p>
            <a:pPr marL="0" indent="0">
              <a:lnSpc>
                <a:spcPct val="100000"/>
              </a:lnSpc>
              <a:spcBef>
                <a:spcPts val="0"/>
              </a:spcBef>
              <a:buNone/>
            </a:pPr>
            <a:r>
              <a:rPr lang="en-US" sz="1700" b="1" dirty="0">
                <a:latin typeface="Arial Nova Cond" panose="020B0506020202020204" pitchFamily="34" charset="0"/>
              </a:rPr>
              <a:t>Delete Replicationcontroller: </a:t>
            </a:r>
          </a:p>
          <a:p>
            <a:pPr marL="0" indent="0">
              <a:lnSpc>
                <a:spcPct val="100000"/>
              </a:lnSpc>
              <a:spcBef>
                <a:spcPts val="0"/>
              </a:spcBef>
              <a:buNone/>
            </a:pPr>
            <a:r>
              <a:rPr lang="en-US" sz="1700" dirty="0">
                <a:latin typeface="Arial Nova Cond" panose="020B0506020202020204" pitchFamily="34" charset="0"/>
              </a:rPr>
              <a:t>$ </a:t>
            </a:r>
            <a:r>
              <a:rPr lang="en-US" sz="1700" b="1" dirty="0">
                <a:solidFill>
                  <a:srgbClr val="800000"/>
                </a:solidFill>
                <a:latin typeface="Arial Nova Cond" panose="020B0506020202020204" pitchFamily="34" charset="0"/>
              </a:rPr>
              <a:t>kubectl delete </a:t>
            </a:r>
            <a:r>
              <a:rPr lang="en-US" sz="1700" b="1" dirty="0" err="1">
                <a:solidFill>
                  <a:srgbClr val="800000"/>
                </a:solidFill>
                <a:latin typeface="Arial Nova Cond" panose="020B0506020202020204" pitchFamily="34" charset="0"/>
              </a:rPr>
              <a:t>rc</a:t>
            </a:r>
            <a:r>
              <a:rPr lang="en-US" sz="1700" b="1" dirty="0">
                <a:solidFill>
                  <a:srgbClr val="800000"/>
                </a:solidFill>
                <a:latin typeface="Arial Nova Cond" panose="020B0506020202020204" pitchFamily="34" charset="0"/>
              </a:rPr>
              <a:t> &lt;</a:t>
            </a:r>
            <a:r>
              <a:rPr lang="en-US" sz="1700" b="1" dirty="0" err="1">
                <a:solidFill>
                  <a:srgbClr val="800000"/>
                </a:solidFill>
                <a:latin typeface="Arial Nova Cond" panose="020B0506020202020204" pitchFamily="34" charset="0"/>
              </a:rPr>
              <a:t>replicationcontrollername</a:t>
            </a:r>
            <a:r>
              <a:rPr lang="en-US" sz="1700" b="1" dirty="0">
                <a:solidFill>
                  <a:srgbClr val="800000"/>
                </a:solidFill>
                <a:latin typeface="Arial Nova Cond" panose="020B0506020202020204" pitchFamily="34" charset="0"/>
              </a:rPr>
              <a:t>&gt;</a:t>
            </a:r>
            <a:endParaRPr lang="en-US" sz="17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950FEA7-5665-4C01-B92A-C3255BFF2189}"/>
              </a:ext>
            </a:extLst>
          </p:cNvPr>
          <p:cNvSpPr>
            <a:spLocks noGrp="1"/>
          </p:cNvSpPr>
          <p:nvPr>
            <p:ph type="sldNum" sz="quarter" idx="12"/>
          </p:nvPr>
        </p:nvSpPr>
        <p:spPr/>
        <p:txBody>
          <a:bodyPr/>
          <a:lstStyle/>
          <a:p>
            <a:fld id="{C60C2248-B95D-984B-A0F4-42B9A4652AA7}" type="slidenum">
              <a:rPr lang="en-US" smtClean="0"/>
              <a:pPr/>
              <a:t>79</a:t>
            </a:fld>
            <a:endParaRPr lang="en-US" dirty="0"/>
          </a:p>
        </p:txBody>
      </p:sp>
    </p:spTree>
    <p:extLst>
      <p:ext uri="{BB962C8B-B14F-4D97-AF65-F5344CB8AC3E}">
        <p14:creationId xmlns:p14="http://schemas.microsoft.com/office/powerpoint/2010/main" val="71865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Features of Kubernetes</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rial Nova Cond" panose="020B0506020202020204" pitchFamily="34" charset="0"/>
            </a:endParaRPr>
          </a:p>
          <a:p>
            <a:r>
              <a:rPr lang="en-US" sz="1800" dirty="0">
                <a:latin typeface="Arial Nova Cond" panose="020B0506020202020204" pitchFamily="34" charset="0"/>
              </a:rPr>
              <a:t>Following are some of the important features of Kubernetes:</a:t>
            </a:r>
          </a:p>
          <a:p>
            <a:pPr lvl="1">
              <a:buFont typeface="Courier New" panose="02070309020205020404" pitchFamily="49" charset="0"/>
              <a:buChar char="o"/>
            </a:pPr>
            <a:r>
              <a:rPr lang="en-US" sz="1800" dirty="0">
                <a:latin typeface="Arial Nova Cond" panose="020B0506020202020204" pitchFamily="34" charset="0"/>
              </a:rPr>
              <a:t>Continuous development, integration and deployment </a:t>
            </a:r>
          </a:p>
          <a:p>
            <a:pPr lvl="1">
              <a:buFont typeface="Courier New" panose="02070309020205020404" pitchFamily="49" charset="0"/>
              <a:buChar char="o"/>
            </a:pPr>
            <a:r>
              <a:rPr lang="en-US" sz="1800" dirty="0">
                <a:latin typeface="Arial Nova Cond" panose="020B0506020202020204" pitchFamily="34" charset="0"/>
              </a:rPr>
              <a:t>Containerized infrastructure</a:t>
            </a:r>
          </a:p>
          <a:p>
            <a:pPr lvl="1">
              <a:buFont typeface="Courier New" panose="02070309020205020404" pitchFamily="49" charset="0"/>
              <a:buChar char="o"/>
            </a:pPr>
            <a:r>
              <a:rPr lang="en-US" sz="1800" dirty="0">
                <a:latin typeface="Arial Nova Cond" panose="020B0506020202020204" pitchFamily="34" charset="0"/>
              </a:rPr>
              <a:t>Application-centric management </a:t>
            </a:r>
          </a:p>
          <a:p>
            <a:pPr lvl="1">
              <a:buFont typeface="Courier New" panose="02070309020205020404" pitchFamily="49" charset="0"/>
              <a:buChar char="o"/>
            </a:pPr>
            <a:r>
              <a:rPr lang="en-US" sz="1800" dirty="0">
                <a:latin typeface="Arial Nova Cond" panose="020B0506020202020204" pitchFamily="34" charset="0"/>
              </a:rPr>
              <a:t>Auto-scalable infrastructure</a:t>
            </a:r>
          </a:p>
          <a:p>
            <a:pPr lvl="1">
              <a:buFont typeface="Courier New" panose="02070309020205020404" pitchFamily="49" charset="0"/>
              <a:buChar char="o"/>
            </a:pPr>
            <a:r>
              <a:rPr lang="en-US" sz="1800" dirty="0">
                <a:latin typeface="Arial Nova Cond" panose="020B0506020202020204" pitchFamily="34" charset="0"/>
              </a:rPr>
              <a:t>Environment consistency across development testing and production</a:t>
            </a:r>
          </a:p>
          <a:p>
            <a:pPr lvl="1">
              <a:buFont typeface="Courier New" panose="02070309020205020404" pitchFamily="49" charset="0"/>
              <a:buChar char="o"/>
            </a:pPr>
            <a:r>
              <a:rPr lang="en-US" sz="1800" dirty="0">
                <a:latin typeface="Arial Nova Cond" panose="020B0506020202020204" pitchFamily="34" charset="0"/>
              </a:rPr>
              <a:t>Loosely coupled infrastructure, where each component can act as a separate unit</a:t>
            </a:r>
          </a:p>
          <a:p>
            <a:pPr lvl="1">
              <a:buFont typeface="Courier New" panose="02070309020205020404" pitchFamily="49" charset="0"/>
              <a:buChar char="o"/>
            </a:pPr>
            <a:r>
              <a:rPr lang="en-US" sz="1800" dirty="0">
                <a:latin typeface="Arial Nova Cond" panose="020B0506020202020204" pitchFamily="34" charset="0"/>
              </a:rPr>
              <a:t>Higher density of resource utilization</a:t>
            </a:r>
            <a:endParaRPr lang="en-US" sz="1500" dirty="0">
              <a:latin typeface="Arial Nova Cond" panose="020B0506020202020204" pitchFamily="34" charset="0"/>
            </a:endParaRPr>
          </a:p>
        </p:txBody>
      </p:sp>
      <p:sp>
        <p:nvSpPr>
          <p:cNvPr id="4" name="Slide Number Placeholder 3">
            <a:extLst>
              <a:ext uri="{FF2B5EF4-FFF2-40B4-BE49-F238E27FC236}">
                <a16:creationId xmlns:a16="http://schemas.microsoft.com/office/drawing/2014/main" id="{6B06549F-C21C-4D03-BBB9-8A2F857579EF}"/>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Tree>
    <p:extLst>
      <p:ext uri="{BB962C8B-B14F-4D97-AF65-F5344CB8AC3E}">
        <p14:creationId xmlns:p14="http://schemas.microsoft.com/office/powerpoint/2010/main" val="1045921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80</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28E64ABF-358C-4F61-AE31-03583A9B2D4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29" r="9357"/>
          <a:stretch/>
        </p:blipFill>
        <p:spPr>
          <a:xfrm>
            <a:off x="413658" y="0"/>
            <a:ext cx="8289152" cy="4681904"/>
          </a:xfrm>
          <a:prstGeom prst="rect">
            <a:avLst/>
          </a:prstGeom>
        </p:spPr>
      </p:pic>
    </p:spTree>
    <p:extLst>
      <p:ext uri="{BB962C8B-B14F-4D97-AF65-F5344CB8AC3E}">
        <p14:creationId xmlns:p14="http://schemas.microsoft.com/office/powerpoint/2010/main" val="1060411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81</a:t>
            </a:fld>
            <a:endParaRPr lang="en-US" dirty="0"/>
          </a:p>
        </p:txBody>
      </p:sp>
      <p:pic>
        <p:nvPicPr>
          <p:cNvPr id="5" name="Picture 4" descr="A screenshot of text&#10;&#10;Description automatically generated">
            <a:extLst>
              <a:ext uri="{FF2B5EF4-FFF2-40B4-BE49-F238E27FC236}">
                <a16:creationId xmlns:a16="http://schemas.microsoft.com/office/drawing/2014/main" id="{CDF6D8C9-351E-47CD-815A-59DA6FAD88F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809" r="9358"/>
          <a:stretch/>
        </p:blipFill>
        <p:spPr>
          <a:xfrm>
            <a:off x="380922" y="0"/>
            <a:ext cx="8301228" cy="4681904"/>
          </a:xfrm>
          <a:prstGeom prst="rect">
            <a:avLst/>
          </a:prstGeom>
        </p:spPr>
      </p:pic>
    </p:spTree>
    <p:extLst>
      <p:ext uri="{BB962C8B-B14F-4D97-AF65-F5344CB8AC3E}">
        <p14:creationId xmlns:p14="http://schemas.microsoft.com/office/powerpoint/2010/main" val="1683185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82</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5B75ACA1-E475-4F6F-963C-9E64C3DEC80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691" r="9358"/>
          <a:stretch/>
        </p:blipFill>
        <p:spPr>
          <a:xfrm>
            <a:off x="415348" y="0"/>
            <a:ext cx="8313304" cy="4681904"/>
          </a:xfrm>
          <a:prstGeom prst="rect">
            <a:avLst/>
          </a:prstGeom>
        </p:spPr>
      </p:pic>
    </p:spTree>
    <p:extLst>
      <p:ext uri="{BB962C8B-B14F-4D97-AF65-F5344CB8AC3E}">
        <p14:creationId xmlns:p14="http://schemas.microsoft.com/office/powerpoint/2010/main" val="99899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83</a:t>
            </a:fld>
            <a:endParaRPr lang="en-US" dirty="0"/>
          </a:p>
        </p:txBody>
      </p:sp>
      <p:pic>
        <p:nvPicPr>
          <p:cNvPr id="5" name="Picture 4" descr="A screenshot of text&#10;&#10;Description automatically generated">
            <a:extLst>
              <a:ext uri="{FF2B5EF4-FFF2-40B4-BE49-F238E27FC236}">
                <a16:creationId xmlns:a16="http://schemas.microsoft.com/office/drawing/2014/main" id="{E4A99F3C-F270-4EBA-91AF-8E728F3905F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29" r="9357"/>
          <a:stretch/>
        </p:blipFill>
        <p:spPr>
          <a:xfrm>
            <a:off x="470012" y="0"/>
            <a:ext cx="8289150" cy="4681904"/>
          </a:xfrm>
          <a:prstGeom prst="rect">
            <a:avLst/>
          </a:prstGeom>
        </p:spPr>
      </p:pic>
    </p:spTree>
    <p:extLst>
      <p:ext uri="{BB962C8B-B14F-4D97-AF65-F5344CB8AC3E}">
        <p14:creationId xmlns:p14="http://schemas.microsoft.com/office/powerpoint/2010/main" val="2169682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Replication Set</a:t>
            </a:r>
          </a:p>
        </p:txBody>
      </p:sp>
      <p:sp>
        <p:nvSpPr>
          <p:cNvPr id="8" name="Content Placeholder 2"/>
          <p:cNvSpPr txBox="1">
            <a:spLocks/>
          </p:cNvSpPr>
          <p:nvPr/>
        </p:nvSpPr>
        <p:spPr>
          <a:xfrm>
            <a:off x="268357" y="938204"/>
            <a:ext cx="8650568" cy="39393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ReplicaSet is the next generation Replication Controller</a:t>
            </a:r>
          </a:p>
          <a:p>
            <a:r>
              <a:rPr lang="en-US" sz="1800" dirty="0">
                <a:latin typeface="Arial Nova Cond" panose="020B0506020202020204" pitchFamily="34" charset="0"/>
              </a:rPr>
              <a:t>The replication controller only supports equality-based selector whereas the replica set supports set-based selector </a:t>
            </a:r>
            <a:r>
              <a:rPr lang="en-US" sz="1800" dirty="0" err="1">
                <a:latin typeface="Arial Nova Cond" panose="020B0506020202020204" pitchFamily="34" charset="0"/>
              </a:rPr>
              <a:t>i.e</a:t>
            </a:r>
            <a:r>
              <a:rPr lang="en-US" sz="1800" dirty="0">
                <a:latin typeface="Arial Nova Cond" panose="020B0506020202020204" pitchFamily="34" charset="0"/>
              </a:rPr>
              <a:t> filtering according to set of values</a:t>
            </a:r>
          </a:p>
          <a:p>
            <a:r>
              <a:rPr lang="en-US" sz="1800" dirty="0">
                <a:latin typeface="Arial Nova Cond" panose="020B0506020202020204" pitchFamily="34" charset="0"/>
              </a:rPr>
              <a:t>ReplicaSet rather than the Replication Controller is used by other objects like Deployment</a:t>
            </a:r>
          </a:p>
        </p:txBody>
      </p:sp>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84</a:t>
            </a:fld>
            <a:endParaRPr lang="en-US" dirty="0"/>
          </a:p>
        </p:txBody>
      </p:sp>
    </p:spTree>
    <p:extLst>
      <p:ext uri="{BB962C8B-B14F-4D97-AF65-F5344CB8AC3E}">
        <p14:creationId xmlns:p14="http://schemas.microsoft.com/office/powerpoint/2010/main" val="1000034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RS – Example9: </a:t>
            </a:r>
            <a:r>
              <a:rPr lang="en-US" sz="2400" b="1" dirty="0" err="1">
                <a:latin typeface="Arial Nova Cond" panose="020B0506020202020204" pitchFamily="34" charset="0"/>
              </a:rPr>
              <a:t>rs.yml</a:t>
            </a:r>
            <a:endParaRPr lang="en-US" sz="2400" b="1" dirty="0">
              <a:latin typeface="Arial Nova Cond" panose="020B0506020202020204" pitchFamily="34" charset="0"/>
            </a:endParaRPr>
          </a:p>
        </p:txBody>
      </p:sp>
      <p:sp>
        <p:nvSpPr>
          <p:cNvPr id="8" name="Content Placeholder 2"/>
          <p:cNvSpPr txBox="1">
            <a:spLocks/>
          </p:cNvSpPr>
          <p:nvPr/>
        </p:nvSpPr>
        <p:spPr>
          <a:xfrm>
            <a:off x="380699" y="540863"/>
            <a:ext cx="8302218" cy="418601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a:latin typeface="Arial Nova Cond" panose="020B0506020202020204" pitchFamily="34" charset="0"/>
              </a:rPr>
              <a:t>kind: ReplicaSet		</a:t>
            </a:r>
            <a:r>
              <a:rPr lang="en-US" sz="1800" b="1" dirty="0">
                <a:latin typeface="Arial Nova Cond" panose="020B0506020202020204" pitchFamily="34" charset="0"/>
              </a:rPr>
              <a:t># Defines the object to be ReplicaSet</a:t>
            </a:r>
          </a:p>
          <a:p>
            <a:pPr marL="0" indent="0">
              <a:lnSpc>
                <a:spcPct val="120000"/>
              </a:lnSpc>
              <a:spcBef>
                <a:spcPts val="0"/>
              </a:spcBef>
              <a:buNone/>
            </a:pPr>
            <a:r>
              <a:rPr lang="en-US" sz="1800" dirty="0">
                <a:latin typeface="Arial Nova Cond" panose="020B0506020202020204" pitchFamily="34" charset="0"/>
              </a:rPr>
              <a:t>apiVersion: apps/v1		</a:t>
            </a:r>
            <a:r>
              <a:rPr lang="en-US" sz="1800" b="1" dirty="0">
                <a:latin typeface="Arial Nova Cond" panose="020B0506020202020204" pitchFamily="34" charset="0"/>
              </a:rPr>
              <a:t># </a:t>
            </a:r>
            <a:r>
              <a:rPr lang="en-US" sz="1800" b="1" dirty="0" err="1">
                <a:latin typeface="Arial Nova Cond" panose="020B0506020202020204" pitchFamily="34" charset="0"/>
              </a:rPr>
              <a:t>Replicaset</a:t>
            </a:r>
            <a:r>
              <a:rPr lang="en-US" sz="1800" b="1" dirty="0">
                <a:latin typeface="Arial Nova Cond" panose="020B0506020202020204" pitchFamily="34" charset="0"/>
              </a:rPr>
              <a:t> is not available on v1</a:t>
            </a:r>
          </a:p>
          <a:p>
            <a:pPr marL="0" indent="0">
              <a:lnSpc>
                <a:spcPct val="120000"/>
              </a:lnSpc>
              <a:spcBef>
                <a:spcPts val="0"/>
              </a:spcBef>
              <a:buNone/>
            </a:pPr>
            <a:r>
              <a:rPr lang="en-US" sz="1800" dirty="0">
                <a:latin typeface="Arial Nova Cond" panose="020B0506020202020204" pitchFamily="34" charset="0"/>
              </a:rPr>
              <a:t>metadata:</a:t>
            </a:r>
          </a:p>
          <a:p>
            <a:pPr marL="0" indent="0">
              <a:lnSpc>
                <a:spcPct val="120000"/>
              </a:lnSpc>
              <a:spcBef>
                <a:spcPts val="0"/>
              </a:spcBef>
              <a:buNone/>
            </a:pPr>
            <a:r>
              <a:rPr lang="en-US" sz="1800" dirty="0">
                <a:latin typeface="Arial Nova Cond" panose="020B0506020202020204" pitchFamily="34" charset="0"/>
              </a:rPr>
              <a:t>  name: </a:t>
            </a:r>
            <a:r>
              <a:rPr lang="en-US" sz="1800" dirty="0" err="1">
                <a:latin typeface="Arial Nova Cond" panose="020B0506020202020204" pitchFamily="34" charset="0"/>
              </a:rPr>
              <a:t>myreplicaset</a:t>
            </a:r>
            <a:endParaRPr lang="en-US" sz="1800" dirty="0">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spec:</a:t>
            </a:r>
          </a:p>
          <a:p>
            <a:pPr marL="0" indent="0">
              <a:lnSpc>
                <a:spcPct val="120000"/>
              </a:lnSpc>
              <a:spcBef>
                <a:spcPts val="0"/>
              </a:spcBef>
              <a:buNone/>
            </a:pPr>
            <a:r>
              <a:rPr lang="en-US" sz="1800" dirty="0">
                <a:latin typeface="Arial Nova Cond" panose="020B0506020202020204" pitchFamily="34" charset="0"/>
              </a:rPr>
              <a:t>  replicas: 2			</a:t>
            </a:r>
            <a:r>
              <a:rPr lang="en-US" sz="1800" b="1" dirty="0">
                <a:latin typeface="Arial Nova Cond" panose="020B0506020202020204" pitchFamily="34" charset="0"/>
              </a:rPr>
              <a:t># this element defines the desired number of pods</a:t>
            </a:r>
          </a:p>
          <a:p>
            <a:pPr marL="0" indent="0">
              <a:lnSpc>
                <a:spcPct val="120000"/>
              </a:lnSpc>
              <a:spcBef>
                <a:spcPts val="0"/>
              </a:spcBef>
              <a:buNone/>
            </a:pPr>
            <a:r>
              <a:rPr lang="en-US" sz="1800" dirty="0">
                <a:latin typeface="Arial Nova Cond" panose="020B0506020202020204" pitchFamily="34" charset="0"/>
              </a:rPr>
              <a:t>  selector:			</a:t>
            </a:r>
            <a:r>
              <a:rPr lang="en-US" sz="1800" b="1" dirty="0">
                <a:latin typeface="Arial Nova Cond" panose="020B0506020202020204" pitchFamily="34" charset="0"/>
              </a:rPr>
              <a:t># tells the controller which pods to watch/belong to this Replication Set </a:t>
            </a:r>
          </a:p>
          <a:p>
            <a:pPr marL="0" indent="0">
              <a:lnSpc>
                <a:spcPct val="120000"/>
              </a:lnSpc>
              <a:spcBef>
                <a:spcPts val="0"/>
              </a:spcBef>
              <a:buNone/>
            </a:pPr>
            <a:r>
              <a:rPr lang="en-US" sz="1800" dirty="0">
                <a:latin typeface="Arial Nova Cond" panose="020B0506020202020204" pitchFamily="34" charset="0"/>
              </a:rPr>
              <a:t>    </a:t>
            </a:r>
            <a:r>
              <a:rPr lang="en-US" sz="1800" dirty="0" err="1">
                <a:latin typeface="Arial Nova Cond" panose="020B0506020202020204" pitchFamily="34" charset="0"/>
              </a:rPr>
              <a:t>matchExpressions</a:t>
            </a:r>
            <a:r>
              <a:rPr lang="en-US" sz="1800" dirty="0">
                <a:latin typeface="Arial Nova Cond" panose="020B0506020202020204" pitchFamily="34" charset="0"/>
              </a:rPr>
              <a:t>:		</a:t>
            </a:r>
            <a:r>
              <a:rPr lang="en-US" sz="1800" b="1" dirty="0">
                <a:latin typeface="Arial Nova Cond" panose="020B0506020202020204" pitchFamily="34" charset="0"/>
              </a:rPr>
              <a:t>#</a:t>
            </a:r>
            <a:r>
              <a:rPr lang="en-US" sz="1800" dirty="0">
                <a:latin typeface="Arial Nova Cond" panose="020B0506020202020204" pitchFamily="34" charset="0"/>
              </a:rPr>
              <a:t> </a:t>
            </a:r>
            <a:r>
              <a:rPr lang="en-US" sz="1800" b="1" dirty="0">
                <a:latin typeface="Arial Nova Cond" panose="020B0506020202020204" pitchFamily="34" charset="0"/>
              </a:rPr>
              <a:t>these must match the labels </a:t>
            </a:r>
            <a:endParaRPr lang="en-US" sz="1800" dirty="0">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      - {key: myname, operator: In, values: [Adam, </a:t>
            </a:r>
            <a:r>
              <a:rPr lang="en-US" sz="1800" dirty="0" err="1">
                <a:latin typeface="Arial Nova Cond" panose="020B0506020202020204" pitchFamily="34" charset="0"/>
              </a:rPr>
              <a:t>Adamm</a:t>
            </a:r>
            <a:r>
              <a:rPr lang="en-US" sz="1800" dirty="0">
                <a:latin typeface="Arial Nova Cond" panose="020B0506020202020204" pitchFamily="34" charset="0"/>
              </a:rPr>
              <a:t>, </a:t>
            </a:r>
            <a:r>
              <a:rPr lang="en-US" sz="1800" dirty="0" err="1">
                <a:latin typeface="Arial Nova Cond" panose="020B0506020202020204" pitchFamily="34" charset="0"/>
              </a:rPr>
              <a:t>aAdam</a:t>
            </a:r>
            <a:r>
              <a:rPr lang="en-US" sz="1800" dirty="0">
                <a:latin typeface="Arial Nova Cond" panose="020B0506020202020204" pitchFamily="34" charset="0"/>
              </a:rPr>
              <a:t>]}</a:t>
            </a:r>
          </a:p>
          <a:p>
            <a:pPr marL="0" indent="0">
              <a:lnSpc>
                <a:spcPct val="120000"/>
              </a:lnSpc>
              <a:spcBef>
                <a:spcPts val="0"/>
              </a:spcBef>
              <a:buNone/>
            </a:pPr>
            <a:r>
              <a:rPr lang="en-US" sz="1800" dirty="0">
                <a:latin typeface="Arial Nova Cond" panose="020B0506020202020204" pitchFamily="34" charset="0"/>
              </a:rPr>
              <a:t>      - {key: </a:t>
            </a:r>
            <a:r>
              <a:rPr lang="en-US" sz="1800" dirty="0" err="1">
                <a:latin typeface="Arial Nova Cond" panose="020B0506020202020204" pitchFamily="34" charset="0"/>
              </a:rPr>
              <a:t>env</a:t>
            </a:r>
            <a:r>
              <a:rPr lang="en-US" sz="1800" dirty="0">
                <a:latin typeface="Arial Nova Cond" panose="020B0506020202020204" pitchFamily="34" charset="0"/>
              </a:rPr>
              <a:t>, operator: </a:t>
            </a:r>
            <a:r>
              <a:rPr lang="en-US" sz="1800" dirty="0" err="1">
                <a:latin typeface="Arial Nova Cond" panose="020B0506020202020204" pitchFamily="34" charset="0"/>
              </a:rPr>
              <a:t>NotIn</a:t>
            </a:r>
            <a:r>
              <a:rPr lang="en-US" sz="1800" dirty="0">
                <a:latin typeface="Arial Nova Cond" panose="020B0506020202020204" pitchFamily="34" charset="0"/>
              </a:rPr>
              <a:t>, values: [production]}</a:t>
            </a:r>
          </a:p>
          <a:p>
            <a:pPr marL="0" indent="0">
              <a:lnSpc>
                <a:spcPct val="120000"/>
              </a:lnSpc>
              <a:spcBef>
                <a:spcPts val="0"/>
              </a:spcBef>
              <a:buNone/>
            </a:pPr>
            <a:r>
              <a:rPr lang="en-US" sz="1800" dirty="0">
                <a:latin typeface="Arial Nova Cond" panose="020B0506020202020204" pitchFamily="34" charset="0"/>
              </a:rPr>
              <a:t>  template:			</a:t>
            </a:r>
            <a:r>
              <a:rPr lang="en-US" sz="1800" b="1" dirty="0">
                <a:latin typeface="Arial Nova Cond" panose="020B0506020202020204" pitchFamily="34" charset="0"/>
              </a:rPr>
              <a:t># template element defines a template to launch a new pod</a:t>
            </a:r>
          </a:p>
          <a:p>
            <a:pPr marL="0" indent="0">
              <a:lnSpc>
                <a:spcPct val="120000"/>
              </a:lnSpc>
              <a:spcBef>
                <a:spcPts val="0"/>
              </a:spcBef>
              <a:buNone/>
            </a:pPr>
            <a:r>
              <a:rPr lang="en-US" sz="1800" dirty="0">
                <a:latin typeface="Arial Nova Cond" panose="020B0506020202020204" pitchFamily="34" charset="0"/>
              </a:rPr>
              <a:t>    metadata: </a:t>
            </a:r>
          </a:p>
          <a:p>
            <a:pPr marL="0" indent="0">
              <a:lnSpc>
                <a:spcPct val="120000"/>
              </a:lnSpc>
              <a:spcBef>
                <a:spcPts val="0"/>
              </a:spcBef>
              <a:buNone/>
            </a:pPr>
            <a:r>
              <a:rPr lang="en-US" sz="1800" dirty="0">
                <a:latin typeface="Arial Nova Cond" panose="020B0506020202020204" pitchFamily="34" charset="0"/>
              </a:rPr>
              <a:t>      name: testpod7</a:t>
            </a:r>
          </a:p>
          <a:p>
            <a:pPr marL="0" indent="0">
              <a:lnSpc>
                <a:spcPct val="120000"/>
              </a:lnSpc>
              <a:spcBef>
                <a:spcPts val="0"/>
              </a:spcBef>
              <a:buNone/>
            </a:pPr>
            <a:r>
              <a:rPr lang="en-US" sz="1800" dirty="0">
                <a:latin typeface="Arial Nova Cond" panose="020B0506020202020204" pitchFamily="34" charset="0"/>
              </a:rPr>
              <a:t>      labels:			</a:t>
            </a:r>
            <a:r>
              <a:rPr lang="en-US" sz="1800" b="1" dirty="0">
                <a:latin typeface="Arial Nova Cond" panose="020B0506020202020204" pitchFamily="34" charset="0"/>
              </a:rPr>
              <a:t># selector values need to match the labels values specified in the pod template</a:t>
            </a:r>
          </a:p>
          <a:p>
            <a:pPr marL="0" indent="0">
              <a:lnSpc>
                <a:spcPct val="120000"/>
              </a:lnSpc>
              <a:spcBef>
                <a:spcPts val="0"/>
              </a:spcBef>
              <a:buNone/>
            </a:pPr>
            <a:r>
              <a:rPr lang="en-US" sz="1800" dirty="0">
                <a:latin typeface="Arial Nova Cond" panose="020B0506020202020204" pitchFamily="34" charset="0"/>
              </a:rPr>
              <a:t>        myname: Adam</a:t>
            </a:r>
          </a:p>
          <a:p>
            <a:pPr marL="0" indent="0">
              <a:lnSpc>
                <a:spcPct val="120000"/>
              </a:lnSpc>
              <a:spcBef>
                <a:spcPts val="0"/>
              </a:spcBef>
              <a:buNone/>
            </a:pPr>
            <a:r>
              <a:rPr lang="en-US" sz="1800" dirty="0">
                <a:latin typeface="Arial Nova Cond" panose="020B0506020202020204" pitchFamily="34" charset="0"/>
              </a:rPr>
              <a:t>    spec:</a:t>
            </a:r>
          </a:p>
          <a:p>
            <a:pPr marL="0" indent="0">
              <a:lnSpc>
                <a:spcPct val="120000"/>
              </a:lnSpc>
              <a:spcBef>
                <a:spcPts val="0"/>
              </a:spcBef>
              <a:buNone/>
            </a:pPr>
            <a:r>
              <a:rPr lang="en-US" sz="1800" dirty="0">
                <a:latin typeface="Arial Nova Cond" panose="020B0506020202020204" pitchFamily="34" charset="0"/>
              </a:rPr>
              <a:t>     containers:</a:t>
            </a:r>
          </a:p>
          <a:p>
            <a:pPr marL="0" indent="0">
              <a:lnSpc>
                <a:spcPct val="120000"/>
              </a:lnSpc>
              <a:spcBef>
                <a:spcPts val="0"/>
              </a:spcBef>
              <a:buNone/>
            </a:pPr>
            <a:r>
              <a:rPr lang="en-US" sz="1800" dirty="0">
                <a:latin typeface="Arial Nova Cond" panose="020B0506020202020204" pitchFamily="34" charset="0"/>
              </a:rPr>
              <a:t>       - name: c00</a:t>
            </a:r>
          </a:p>
          <a:p>
            <a:pPr marL="0" indent="0">
              <a:lnSpc>
                <a:spcPct val="120000"/>
              </a:lnSpc>
              <a:spcBef>
                <a:spcPts val="0"/>
              </a:spcBef>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7790C281-9636-4CCD-A83E-1BB3E91F630F}"/>
              </a:ext>
            </a:extLst>
          </p:cNvPr>
          <p:cNvSpPr>
            <a:spLocks noGrp="1"/>
          </p:cNvSpPr>
          <p:nvPr>
            <p:ph type="sldNum" sz="quarter" idx="12"/>
          </p:nvPr>
        </p:nvSpPr>
        <p:spPr/>
        <p:txBody>
          <a:bodyPr/>
          <a:lstStyle/>
          <a:p>
            <a:fld id="{C60C2248-B95D-984B-A0F4-42B9A4652AA7}" type="slidenum">
              <a:rPr lang="en-US" smtClean="0"/>
              <a:pPr/>
              <a:t>85</a:t>
            </a:fld>
            <a:endParaRPr lang="en-US" dirty="0"/>
          </a:p>
        </p:txBody>
      </p:sp>
    </p:spTree>
    <p:extLst>
      <p:ext uri="{BB962C8B-B14F-4D97-AF65-F5344CB8AC3E}">
        <p14:creationId xmlns:p14="http://schemas.microsoft.com/office/powerpoint/2010/main" val="23675885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542611"/>
            <a:ext cx="8650568" cy="40193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 </a:t>
            </a:r>
            <a:r>
              <a:rPr lang="en-US" sz="1800" dirty="0">
                <a:solidFill>
                  <a:srgbClr val="800000"/>
                </a:solidFill>
                <a:latin typeface="Arial Nova Cond" panose="020B0506020202020204" pitchFamily="34" charset="0"/>
              </a:rPr>
              <a:t>kubectl apply -f </a:t>
            </a:r>
            <a:r>
              <a:rPr lang="en-US" sz="1800" dirty="0" err="1">
                <a:solidFill>
                  <a:srgbClr val="800000"/>
                </a:solidFill>
                <a:latin typeface="Arial Nova Cond" panose="020B0506020202020204" pitchFamily="34" charset="0"/>
              </a:rPr>
              <a:t>rs.yml</a:t>
            </a:r>
            <a:endParaRPr lang="en-US" sz="1800" dirty="0">
              <a:solidFill>
                <a:srgbClr val="800000"/>
              </a:solidFill>
              <a:latin typeface="Arial Nova Cond" panose="020B0506020202020204" pitchFamily="34" charset="0"/>
            </a:endParaRPr>
          </a:p>
          <a:p>
            <a:pPr marL="0" indent="0">
              <a:buNone/>
            </a:pPr>
            <a:r>
              <a:rPr lang="en-US" sz="1800" dirty="0">
                <a:latin typeface="Arial Nova Cond" panose="020B0506020202020204" pitchFamily="34" charset="0"/>
              </a:rPr>
              <a:t>$ </a:t>
            </a:r>
            <a:r>
              <a:rPr lang="en-US" sz="1800" dirty="0">
                <a:solidFill>
                  <a:srgbClr val="800000"/>
                </a:solidFill>
                <a:latin typeface="Arial Nova Cond" panose="020B0506020202020204" pitchFamily="34" charset="0"/>
              </a:rPr>
              <a:t>kubectl get </a:t>
            </a:r>
            <a:r>
              <a:rPr lang="en-US" sz="1800" dirty="0" err="1">
                <a:solidFill>
                  <a:srgbClr val="800000"/>
                </a:solidFill>
                <a:latin typeface="Arial Nova Cond" panose="020B0506020202020204" pitchFamily="34" charset="0"/>
              </a:rPr>
              <a:t>rs</a:t>
            </a:r>
            <a:endParaRPr lang="en-US" sz="1800" dirty="0">
              <a:solidFill>
                <a:srgbClr val="800000"/>
              </a:solidFill>
              <a:latin typeface="Arial Nova Cond" panose="020B0506020202020204" pitchFamily="34" charset="0"/>
            </a:endParaRPr>
          </a:p>
          <a:p>
            <a:pPr marL="0" indent="0">
              <a:buNone/>
            </a:pPr>
            <a:r>
              <a:rPr lang="en-US" sz="1800" dirty="0">
                <a:latin typeface="Arial Nova Cond" panose="020B0506020202020204" pitchFamily="34" charset="0"/>
              </a:rPr>
              <a:t>$ </a:t>
            </a:r>
            <a:r>
              <a:rPr lang="en-US" sz="1800" dirty="0">
                <a:solidFill>
                  <a:srgbClr val="800000"/>
                </a:solidFill>
                <a:latin typeface="Arial Nova Cond" panose="020B0506020202020204" pitchFamily="34" charset="0"/>
              </a:rPr>
              <a:t>kubectl describe </a:t>
            </a:r>
            <a:r>
              <a:rPr lang="en-US" sz="1800" dirty="0" err="1">
                <a:solidFill>
                  <a:srgbClr val="800000"/>
                </a:solidFill>
                <a:latin typeface="Arial Nova Cond" panose="020B0506020202020204" pitchFamily="34" charset="0"/>
              </a:rPr>
              <a:t>rs</a:t>
            </a:r>
            <a:r>
              <a:rPr lang="en-US" sz="1800" dirty="0">
                <a:solidFill>
                  <a:srgbClr val="800000"/>
                </a:solidFill>
                <a:latin typeface="Arial Nova Cond" panose="020B0506020202020204" pitchFamily="34" charset="0"/>
              </a:rPr>
              <a:t> &lt;</a:t>
            </a:r>
            <a:r>
              <a:rPr lang="en-US" sz="1800" dirty="0" err="1">
                <a:solidFill>
                  <a:srgbClr val="800000"/>
                </a:solidFill>
                <a:latin typeface="Arial Nova Cond" panose="020B0506020202020204" pitchFamily="34" charset="0"/>
              </a:rPr>
              <a:t>replicasetname</a:t>
            </a:r>
            <a:r>
              <a:rPr lang="en-US" sz="1800" dirty="0">
                <a:solidFill>
                  <a:srgbClr val="800000"/>
                </a:solidFill>
                <a:latin typeface="Arial Nova Cond" panose="020B0506020202020204" pitchFamily="34" charset="0"/>
              </a:rPr>
              <a:t>&gt;</a:t>
            </a:r>
          </a:p>
          <a:p>
            <a:pPr marL="0" indent="0">
              <a:buNone/>
            </a:pPr>
            <a:r>
              <a:rPr lang="en-US" sz="1800" dirty="0">
                <a:solidFill>
                  <a:srgbClr val="800000"/>
                </a:solidFill>
                <a:latin typeface="Arial Nova Cond" panose="020B0506020202020204" pitchFamily="34" charset="0"/>
              </a:rPr>
              <a:t>$ kubectl get pods -l '</a:t>
            </a:r>
            <a:r>
              <a:rPr lang="en-US" sz="1800" dirty="0" err="1">
                <a:solidFill>
                  <a:srgbClr val="800000"/>
                </a:solidFill>
                <a:latin typeface="Arial Nova Cond" panose="020B0506020202020204" pitchFamily="34" charset="0"/>
              </a:rPr>
              <a:t>myname</a:t>
            </a:r>
            <a:r>
              <a:rPr lang="en-US" sz="1800" dirty="0">
                <a:solidFill>
                  <a:srgbClr val="800000"/>
                </a:solidFill>
                <a:latin typeface="Arial Nova Cond" panose="020B0506020202020204" pitchFamily="34" charset="0"/>
              </a:rPr>
              <a:t> in(Adam, </a:t>
            </a:r>
            <a:r>
              <a:rPr lang="en-US" sz="1800" dirty="0" err="1">
                <a:solidFill>
                  <a:srgbClr val="800000"/>
                </a:solidFill>
                <a:latin typeface="Arial Nova Cond" panose="020B0506020202020204" pitchFamily="34" charset="0"/>
              </a:rPr>
              <a:t>Adamm</a:t>
            </a:r>
            <a:r>
              <a:rPr lang="en-US" sz="1800" dirty="0">
                <a:solidFill>
                  <a:srgbClr val="800000"/>
                </a:solidFill>
                <a:latin typeface="Arial Nova Cond" panose="020B0506020202020204" pitchFamily="34" charset="0"/>
              </a:rPr>
              <a:t>, </a:t>
            </a:r>
            <a:r>
              <a:rPr lang="en-US" sz="1800" dirty="0" err="1">
                <a:solidFill>
                  <a:srgbClr val="800000"/>
                </a:solidFill>
                <a:latin typeface="Arial Nova Cond" panose="020B0506020202020204" pitchFamily="34" charset="0"/>
              </a:rPr>
              <a:t>aAdam</a:t>
            </a:r>
            <a:r>
              <a:rPr lang="en-US" sz="1800" dirty="0">
                <a:solidFill>
                  <a:srgbClr val="800000"/>
                </a:solidFill>
                <a:latin typeface="Arial Nova Cond" panose="020B0506020202020204" pitchFamily="34" charset="0"/>
              </a:rPr>
              <a:t>)'</a:t>
            </a:r>
          </a:p>
          <a:p>
            <a:pPr marL="0" indent="0">
              <a:buNone/>
            </a:pPr>
            <a:r>
              <a:rPr lang="en-US" sz="1800" b="1" dirty="0">
                <a:latin typeface="Arial Nova Cond" panose="020B0506020202020204" pitchFamily="34" charset="0"/>
              </a:rPr>
              <a:t>Scale Replicas: </a:t>
            </a:r>
          </a:p>
          <a:p>
            <a:pPr marL="0" indent="0">
              <a:buNone/>
            </a:pPr>
            <a:r>
              <a:rPr lang="en-US" sz="1800" dirty="0">
                <a:latin typeface="Arial Nova Cond" panose="020B0506020202020204" pitchFamily="34" charset="0"/>
              </a:rPr>
              <a:t>$ </a:t>
            </a:r>
            <a:r>
              <a:rPr lang="pt-BR" sz="1800" dirty="0">
                <a:solidFill>
                  <a:srgbClr val="00B050"/>
                </a:solidFill>
                <a:latin typeface="Arial Nova Cond" panose="020B0506020202020204" pitchFamily="34" charset="0"/>
              </a:rPr>
              <a:t>kubectl scale --replicas=1  rs/myreplicaset</a:t>
            </a:r>
            <a:endParaRPr lang="en-US" sz="1800" dirty="0">
              <a:solidFill>
                <a:srgbClr val="00B050"/>
              </a:solidFill>
              <a:latin typeface="Arial Nova Cond" panose="020B0506020202020204" pitchFamily="34" charset="0"/>
            </a:endParaRPr>
          </a:p>
          <a:p>
            <a:pPr marL="0" indent="0">
              <a:buNone/>
            </a:pPr>
            <a:r>
              <a:rPr lang="en-US" sz="1800" b="1" dirty="0">
                <a:latin typeface="Arial Nova Cond" panose="020B0506020202020204" pitchFamily="34" charset="0"/>
              </a:rPr>
              <a:t>Delete ReplicaSet: </a:t>
            </a:r>
          </a:p>
          <a:p>
            <a:pPr marL="0" indent="0">
              <a:buNone/>
            </a:pPr>
            <a:r>
              <a:rPr lang="en-US" sz="1800" dirty="0">
                <a:latin typeface="Arial Nova Cond" panose="020B0506020202020204" pitchFamily="34" charset="0"/>
              </a:rPr>
              <a:t>$ </a:t>
            </a:r>
            <a:r>
              <a:rPr lang="en-US" sz="1800" dirty="0">
                <a:solidFill>
                  <a:srgbClr val="800000"/>
                </a:solidFill>
                <a:latin typeface="Arial Nova Cond" panose="020B0506020202020204" pitchFamily="34" charset="0"/>
              </a:rPr>
              <a:t>kubectl delete </a:t>
            </a:r>
            <a:r>
              <a:rPr lang="en-US" sz="1800" dirty="0" err="1">
                <a:solidFill>
                  <a:srgbClr val="800000"/>
                </a:solidFill>
                <a:latin typeface="Arial Nova Cond" panose="020B0506020202020204" pitchFamily="34" charset="0"/>
              </a:rPr>
              <a:t>rs</a:t>
            </a:r>
            <a:r>
              <a:rPr lang="en-US" sz="1800" dirty="0">
                <a:solidFill>
                  <a:srgbClr val="800000"/>
                </a:solidFill>
                <a:latin typeface="Arial Nova Cond" panose="020B0506020202020204" pitchFamily="34" charset="0"/>
              </a:rPr>
              <a:t> &lt;</a:t>
            </a:r>
            <a:r>
              <a:rPr lang="en-US" sz="1800" dirty="0" err="1">
                <a:solidFill>
                  <a:srgbClr val="800000"/>
                </a:solidFill>
                <a:latin typeface="Arial Nova Cond" panose="020B0506020202020204" pitchFamily="34" charset="0"/>
              </a:rPr>
              <a:t>replicasetname</a:t>
            </a:r>
            <a:r>
              <a:rPr lang="en-US" sz="1800" dirty="0">
                <a:solidFill>
                  <a:srgbClr val="800000"/>
                </a:solidFill>
                <a:latin typeface="Arial Nova Cond" panose="020B0506020202020204" pitchFamily="34" charset="0"/>
              </a:rPr>
              <a:t>&gt;</a:t>
            </a:r>
            <a:endParaRPr lang="en-US" sz="15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29B2A482-9384-4734-94F9-06977AC77429}"/>
              </a:ext>
            </a:extLst>
          </p:cNvPr>
          <p:cNvSpPr>
            <a:spLocks noGrp="1"/>
          </p:cNvSpPr>
          <p:nvPr>
            <p:ph type="sldNum" sz="quarter" idx="12"/>
          </p:nvPr>
        </p:nvSpPr>
        <p:spPr/>
        <p:txBody>
          <a:bodyPr/>
          <a:lstStyle/>
          <a:p>
            <a:fld id="{C60C2248-B95D-984B-A0F4-42B9A4652AA7}" type="slidenum">
              <a:rPr lang="en-US" smtClean="0"/>
              <a:pPr/>
              <a:t>86</a:t>
            </a:fld>
            <a:endParaRPr lang="en-US" dirty="0"/>
          </a:p>
        </p:txBody>
      </p:sp>
    </p:spTree>
    <p:extLst>
      <p:ext uri="{BB962C8B-B14F-4D97-AF65-F5344CB8AC3E}">
        <p14:creationId xmlns:p14="http://schemas.microsoft.com/office/powerpoint/2010/main" val="4227188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87</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F57C349C-1D54-476D-945E-BBA59B70EF4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791" r="9357"/>
          <a:stretch/>
        </p:blipFill>
        <p:spPr>
          <a:xfrm>
            <a:off x="359477" y="-5167"/>
            <a:ext cx="8312249" cy="4687071"/>
          </a:xfrm>
          <a:prstGeom prst="rect">
            <a:avLst/>
          </a:prstGeom>
        </p:spPr>
      </p:pic>
    </p:spTree>
    <p:extLst>
      <p:ext uri="{BB962C8B-B14F-4D97-AF65-F5344CB8AC3E}">
        <p14:creationId xmlns:p14="http://schemas.microsoft.com/office/powerpoint/2010/main" val="2748975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88</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CBF17C58-23B4-4783-9914-A9C52011408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9048" r="9358"/>
          <a:stretch/>
        </p:blipFill>
        <p:spPr>
          <a:xfrm>
            <a:off x="453892" y="-14351"/>
            <a:ext cx="8302447" cy="4696256"/>
          </a:xfrm>
          <a:prstGeom prst="rect">
            <a:avLst/>
          </a:prstGeom>
        </p:spPr>
      </p:pic>
    </p:spTree>
    <p:extLst>
      <p:ext uri="{BB962C8B-B14F-4D97-AF65-F5344CB8AC3E}">
        <p14:creationId xmlns:p14="http://schemas.microsoft.com/office/powerpoint/2010/main" val="3521082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2EF8-893D-4EAF-B8CD-53818BEF5402}"/>
              </a:ext>
            </a:extLst>
          </p:cNvPr>
          <p:cNvSpPr>
            <a:spLocks noGrp="1"/>
          </p:cNvSpPr>
          <p:nvPr>
            <p:ph type="sldNum" sz="quarter" idx="12"/>
          </p:nvPr>
        </p:nvSpPr>
        <p:spPr/>
        <p:txBody>
          <a:bodyPr/>
          <a:lstStyle/>
          <a:p>
            <a:fld id="{C60C2248-B95D-984B-A0F4-42B9A4652AA7}" type="slidenum">
              <a:rPr lang="en-US" smtClean="0"/>
              <a:pPr/>
              <a:t>89</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53A8BD9C-13A0-4212-922E-B5A1303DB79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9011" r="9357"/>
          <a:stretch/>
        </p:blipFill>
        <p:spPr>
          <a:xfrm>
            <a:off x="434083" y="0"/>
            <a:ext cx="8280791" cy="4681904"/>
          </a:xfrm>
          <a:prstGeom prst="rect">
            <a:avLst/>
          </a:prstGeom>
        </p:spPr>
      </p:pic>
    </p:spTree>
    <p:extLst>
      <p:ext uri="{BB962C8B-B14F-4D97-AF65-F5344CB8AC3E}">
        <p14:creationId xmlns:p14="http://schemas.microsoft.com/office/powerpoint/2010/main" val="382517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3AE39-511F-4011-9175-495AF74E596C}"/>
              </a:ext>
            </a:extLst>
          </p:cNvPr>
          <p:cNvPicPr>
            <a:picLocks noChangeAspect="1"/>
          </p:cNvPicPr>
          <p:nvPr/>
        </p:nvPicPr>
        <p:blipFill rotWithShape="1">
          <a:blip r:embed="rId2"/>
          <a:srcRect l="9440" r="11422" b="1"/>
          <a:stretch/>
        </p:blipFill>
        <p:spPr>
          <a:xfrm>
            <a:off x="89745" y="10"/>
            <a:ext cx="8801080" cy="5143490"/>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9</a:t>
            </a:fld>
            <a:endParaRPr lang="en-US" dirty="0"/>
          </a:p>
        </p:txBody>
      </p:sp>
    </p:spTree>
    <p:extLst>
      <p:ext uri="{BB962C8B-B14F-4D97-AF65-F5344CB8AC3E}">
        <p14:creationId xmlns:p14="http://schemas.microsoft.com/office/powerpoint/2010/main" val="737938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956512" cy="646331"/>
          </a:xfrm>
          <a:prstGeom prst="rect">
            <a:avLst/>
          </a:prstGeom>
        </p:spPr>
        <p:txBody>
          <a:bodyPr wrap="square">
            <a:spAutoFit/>
          </a:bodyPr>
          <a:lstStyle/>
          <a:p>
            <a:r>
              <a:rPr lang="en-US" sz="3600" b="1" dirty="0"/>
              <a:t>Deployments</a:t>
            </a:r>
          </a:p>
        </p:txBody>
      </p:sp>
      <p:sp>
        <p:nvSpPr>
          <p:cNvPr id="2" name="Slide Number Placeholder 1">
            <a:extLst>
              <a:ext uri="{FF2B5EF4-FFF2-40B4-BE49-F238E27FC236}">
                <a16:creationId xmlns:a16="http://schemas.microsoft.com/office/drawing/2014/main" id="{667FD990-8C10-4DB2-914D-1D9D47B6F4C0}"/>
              </a:ext>
            </a:extLst>
          </p:cNvPr>
          <p:cNvSpPr>
            <a:spLocks noGrp="1"/>
          </p:cNvSpPr>
          <p:nvPr>
            <p:ph type="sldNum" sz="quarter" idx="12"/>
          </p:nvPr>
        </p:nvSpPr>
        <p:spPr/>
        <p:txBody>
          <a:bodyPr/>
          <a:lstStyle/>
          <a:p>
            <a:fld id="{C60C2248-B95D-984B-A0F4-42B9A4652AA7}" type="slidenum">
              <a:rPr lang="en-US" smtClean="0"/>
              <a:pPr/>
              <a:t>90</a:t>
            </a:fld>
            <a:endParaRPr lang="en-US" dirty="0"/>
          </a:p>
        </p:txBody>
      </p:sp>
    </p:spTree>
    <p:extLst>
      <p:ext uri="{BB962C8B-B14F-4D97-AF65-F5344CB8AC3E}">
        <p14:creationId xmlns:p14="http://schemas.microsoft.com/office/powerpoint/2010/main" val="2533808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36" y="2153094"/>
            <a:ext cx="3724052" cy="2895460"/>
          </a:xfrm>
          <a:prstGeom prst="rect">
            <a:avLst/>
          </a:prstGeom>
        </p:spPr>
      </p:pic>
      <p:sp>
        <p:nvSpPr>
          <p:cNvPr id="7" name="Title 1"/>
          <p:cNvSpPr txBox="1">
            <a:spLocks/>
          </p:cNvSpPr>
          <p:nvPr/>
        </p:nvSpPr>
        <p:spPr>
          <a:xfrm>
            <a:off x="268357" y="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Deployments</a:t>
            </a:r>
          </a:p>
        </p:txBody>
      </p:sp>
      <p:sp>
        <p:nvSpPr>
          <p:cNvPr id="8" name="Content Placeholder 2"/>
          <p:cNvSpPr txBox="1">
            <a:spLocks/>
          </p:cNvSpPr>
          <p:nvPr/>
        </p:nvSpPr>
        <p:spPr>
          <a:xfrm>
            <a:off x="188640" y="533311"/>
            <a:ext cx="8650568" cy="440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Just using RC &amp; RS might be cumbersome to deploy apps, update or rollback apps in the cluster</a:t>
            </a:r>
          </a:p>
          <a:p>
            <a:r>
              <a:rPr lang="en-US" sz="1800" dirty="0">
                <a:latin typeface="Arial Nova Cond" panose="020B0506020202020204" pitchFamily="34" charset="0"/>
              </a:rPr>
              <a:t>A </a:t>
            </a:r>
            <a:r>
              <a:rPr lang="en-US" sz="1800" b="1" dirty="0">
                <a:latin typeface="Arial Nova Cond" panose="020B0506020202020204" pitchFamily="34" charset="0"/>
              </a:rPr>
              <a:t>Deployment</a:t>
            </a:r>
            <a:r>
              <a:rPr lang="en-US" sz="1800" dirty="0">
                <a:latin typeface="Arial Nova Cond" panose="020B0506020202020204" pitchFamily="34" charset="0"/>
              </a:rPr>
              <a:t> object acts as a supervisor for pods, giving you fine-grained control over how and when a new pod is rolled out, updated or rolled back to a previous state</a:t>
            </a:r>
          </a:p>
          <a:p>
            <a:r>
              <a:rPr lang="en-US" sz="1800" dirty="0">
                <a:latin typeface="Arial Nova Cond" panose="020B0506020202020204" pitchFamily="34" charset="0"/>
              </a:rPr>
              <a:t>When using Deployment object, we first define the </a:t>
            </a:r>
            <a:r>
              <a:rPr lang="en-US" sz="1800" b="1" dirty="0">
                <a:latin typeface="Arial Nova Cond" panose="020B0506020202020204" pitchFamily="34" charset="0"/>
              </a:rPr>
              <a:t>state</a:t>
            </a:r>
            <a:r>
              <a:rPr lang="en-US" sz="1800" dirty="0">
                <a:latin typeface="Arial Nova Cond" panose="020B0506020202020204" pitchFamily="34" charset="0"/>
              </a:rPr>
              <a:t> of the App, then k8s master schedules mentioned app instance onto specific individual Nodes</a:t>
            </a:r>
          </a:p>
          <a:p>
            <a:r>
              <a:rPr lang="en-US" sz="1800" dirty="0">
                <a:latin typeface="Arial Nova Cond" panose="020B0506020202020204" pitchFamily="34" charset="0"/>
              </a:rPr>
              <a:t>K8s then monitors, if the Node hosting an instance goes</a:t>
            </a:r>
          </a:p>
          <a:p>
            <a:pPr marL="0" indent="0">
              <a:buNone/>
            </a:pPr>
            <a:r>
              <a:rPr lang="en-US" sz="1800" dirty="0">
                <a:latin typeface="Arial Nova Cond" panose="020B0506020202020204" pitchFamily="34" charset="0"/>
              </a:rPr>
              <a:t>   down or pod is deleted, the Deployment controller </a:t>
            </a:r>
          </a:p>
          <a:p>
            <a:pPr marL="0" indent="0">
              <a:buNone/>
            </a:pPr>
            <a:r>
              <a:rPr lang="en-US" sz="1800" dirty="0">
                <a:latin typeface="Arial Nova Cond" panose="020B0506020202020204" pitchFamily="34" charset="0"/>
              </a:rPr>
              <a:t>   replaces it. </a:t>
            </a:r>
          </a:p>
          <a:p>
            <a:r>
              <a:rPr lang="en-US" sz="1800" dirty="0">
                <a:latin typeface="Arial Nova Cond" panose="020B0506020202020204" pitchFamily="34" charset="0"/>
              </a:rPr>
              <a:t>This provides a self-healing mechanism to address </a:t>
            </a:r>
          </a:p>
          <a:p>
            <a:pPr marL="0" indent="0">
              <a:buNone/>
            </a:pPr>
            <a:r>
              <a:rPr lang="en-US" sz="1800" dirty="0">
                <a:latin typeface="Arial Nova Cond" panose="020B0506020202020204" pitchFamily="34" charset="0"/>
              </a:rPr>
              <a:t>   machine failure or maintenance. </a:t>
            </a:r>
          </a:p>
        </p:txBody>
      </p:sp>
      <p:sp>
        <p:nvSpPr>
          <p:cNvPr id="3" name="Slide Number Placeholder 2">
            <a:extLst>
              <a:ext uri="{FF2B5EF4-FFF2-40B4-BE49-F238E27FC236}">
                <a16:creationId xmlns:a16="http://schemas.microsoft.com/office/drawing/2014/main" id="{28295C07-FA70-478B-B6AE-434323CBC580}"/>
              </a:ext>
            </a:extLst>
          </p:cNvPr>
          <p:cNvSpPr>
            <a:spLocks noGrp="1"/>
          </p:cNvSpPr>
          <p:nvPr>
            <p:ph type="sldNum" sz="quarter" idx="12"/>
          </p:nvPr>
        </p:nvSpPr>
        <p:spPr/>
        <p:txBody>
          <a:bodyPr/>
          <a:lstStyle/>
          <a:p>
            <a:fld id="{C60C2248-B95D-984B-A0F4-42B9A4652AA7}" type="slidenum">
              <a:rPr lang="en-US" smtClean="0"/>
              <a:pPr/>
              <a:t>91</a:t>
            </a:fld>
            <a:endParaRPr lang="en-US" dirty="0"/>
          </a:p>
        </p:txBody>
      </p:sp>
    </p:spTree>
    <p:extLst>
      <p:ext uri="{BB962C8B-B14F-4D97-AF65-F5344CB8AC3E}">
        <p14:creationId xmlns:p14="http://schemas.microsoft.com/office/powerpoint/2010/main" val="1470823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295C07-FA70-478B-B6AE-434323CBC580}"/>
              </a:ext>
            </a:extLst>
          </p:cNvPr>
          <p:cNvSpPr>
            <a:spLocks noGrp="1"/>
          </p:cNvSpPr>
          <p:nvPr>
            <p:ph type="sldNum" sz="quarter" idx="12"/>
          </p:nvPr>
        </p:nvSpPr>
        <p:spPr/>
        <p:txBody>
          <a:bodyPr/>
          <a:lstStyle/>
          <a:p>
            <a:fld id="{C60C2248-B95D-984B-A0F4-42B9A4652AA7}" type="slidenum">
              <a:rPr lang="en-US" smtClean="0"/>
              <a:pPr/>
              <a:t>92</a:t>
            </a:fld>
            <a:endParaRPr lang="en-US" dirty="0"/>
          </a:p>
        </p:txBody>
      </p:sp>
      <p:pic>
        <p:nvPicPr>
          <p:cNvPr id="5" name="Picture 4" descr="A picture containing device&#10;&#10;Description automatically generated">
            <a:extLst>
              <a:ext uri="{FF2B5EF4-FFF2-40B4-BE49-F238E27FC236}">
                <a16:creationId xmlns:a16="http://schemas.microsoft.com/office/drawing/2014/main" id="{7F38F3DD-F990-45AC-B0E8-4114261FFAA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9048" r="9358"/>
          <a:stretch/>
        </p:blipFill>
        <p:spPr>
          <a:xfrm>
            <a:off x="431612" y="0"/>
            <a:ext cx="8280776" cy="4683998"/>
          </a:xfrm>
          <a:prstGeom prst="rect">
            <a:avLst/>
          </a:prstGeom>
        </p:spPr>
      </p:pic>
    </p:spTree>
    <p:extLst>
      <p:ext uri="{BB962C8B-B14F-4D97-AF65-F5344CB8AC3E}">
        <p14:creationId xmlns:p14="http://schemas.microsoft.com/office/powerpoint/2010/main" val="1316391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295C07-FA70-478B-B6AE-434323CBC580}"/>
              </a:ext>
            </a:extLst>
          </p:cNvPr>
          <p:cNvSpPr>
            <a:spLocks noGrp="1"/>
          </p:cNvSpPr>
          <p:nvPr>
            <p:ph type="sldNum" sz="quarter" idx="12"/>
          </p:nvPr>
        </p:nvSpPr>
        <p:spPr/>
        <p:txBody>
          <a:bodyPr/>
          <a:lstStyle/>
          <a:p>
            <a:fld id="{C60C2248-B95D-984B-A0F4-42B9A4652AA7}" type="slidenum">
              <a:rPr lang="en-US" smtClean="0"/>
              <a:pPr/>
              <a:t>93</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FF1EB547-9A8C-45E6-9F05-3AC118D93AD2}"/>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00" r="9358"/>
          <a:stretch/>
        </p:blipFill>
        <p:spPr>
          <a:xfrm>
            <a:off x="423510" y="0"/>
            <a:ext cx="8291938" cy="4681904"/>
          </a:xfrm>
          <a:prstGeom prst="rect">
            <a:avLst/>
          </a:prstGeom>
        </p:spPr>
      </p:pic>
    </p:spTree>
    <p:extLst>
      <p:ext uri="{BB962C8B-B14F-4D97-AF65-F5344CB8AC3E}">
        <p14:creationId xmlns:p14="http://schemas.microsoft.com/office/powerpoint/2010/main" val="2819382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417296"/>
            <a:ext cx="8650568" cy="4473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700" dirty="0">
                <a:latin typeface="Arial Nova Cond" panose="020B0506020202020204" pitchFamily="34" charset="0"/>
              </a:rPr>
              <a:t>The following are typical use cases for Deployments:</a:t>
            </a:r>
          </a:p>
          <a:p>
            <a:pPr>
              <a:lnSpc>
                <a:spcPct val="100000"/>
              </a:lnSpc>
              <a:spcBef>
                <a:spcPts val="600"/>
              </a:spcBef>
            </a:pPr>
            <a:r>
              <a:rPr lang="en-US" sz="1700" b="1" dirty="0">
                <a:latin typeface="Arial Nova Cond" panose="020B0506020202020204" pitchFamily="34" charset="0"/>
              </a:rPr>
              <a:t>Create a Deployment to rollout a ReplicaSet</a:t>
            </a:r>
            <a:r>
              <a:rPr lang="en-US" sz="1700" dirty="0">
                <a:latin typeface="Arial Nova Cond" panose="020B0506020202020204" pitchFamily="34" charset="0"/>
              </a:rPr>
              <a:t>. The ReplicaSet creates Pods in the background. Check the status of the rollout to see if it succeeds or not.</a:t>
            </a:r>
          </a:p>
          <a:p>
            <a:pPr>
              <a:lnSpc>
                <a:spcPct val="100000"/>
              </a:lnSpc>
              <a:spcBef>
                <a:spcPts val="600"/>
              </a:spcBef>
            </a:pPr>
            <a:r>
              <a:rPr lang="en-US" sz="1700" b="1" dirty="0">
                <a:latin typeface="Arial Nova Cond" panose="020B0506020202020204" pitchFamily="34" charset="0"/>
              </a:rPr>
              <a:t>Declare the new state of the Pods</a:t>
            </a:r>
            <a:r>
              <a:rPr lang="en-US" sz="1700" dirty="0">
                <a:latin typeface="Arial Nova Cond" panose="020B0506020202020204" pitchFamily="34" charset="0"/>
              </a:rPr>
              <a:t> by updating the </a:t>
            </a:r>
            <a:r>
              <a:rPr lang="en-US" sz="1700" dirty="0" err="1">
                <a:latin typeface="Arial Nova Cond" panose="020B0506020202020204" pitchFamily="34" charset="0"/>
              </a:rPr>
              <a:t>PodTemplateSpec</a:t>
            </a:r>
            <a:r>
              <a:rPr lang="en-US" sz="1700" dirty="0">
                <a:latin typeface="Arial Nova Cond" panose="020B0506020202020204" pitchFamily="34" charset="0"/>
              </a:rPr>
              <a:t> of the Deployment. A new ReplicaSet is created and the Deployment manages moving the Pods from the old ReplicaSet to the new one at a controlled rate. Each new ReplicaSet updates the </a:t>
            </a:r>
            <a:r>
              <a:rPr lang="en-US" sz="1700" b="1" dirty="0">
                <a:latin typeface="Arial Nova Cond" panose="020B0506020202020204" pitchFamily="34" charset="0"/>
              </a:rPr>
              <a:t>revision</a:t>
            </a:r>
            <a:r>
              <a:rPr lang="en-US" sz="1700" dirty="0">
                <a:latin typeface="Arial Nova Cond" panose="020B0506020202020204" pitchFamily="34" charset="0"/>
              </a:rPr>
              <a:t> of the Deployment.</a:t>
            </a:r>
          </a:p>
          <a:p>
            <a:pPr>
              <a:lnSpc>
                <a:spcPct val="100000"/>
              </a:lnSpc>
              <a:spcBef>
                <a:spcPts val="600"/>
              </a:spcBef>
            </a:pPr>
            <a:r>
              <a:rPr lang="en-US" sz="1700" b="1" dirty="0">
                <a:latin typeface="Arial Nova Cond" panose="020B0506020202020204" pitchFamily="34" charset="0"/>
              </a:rPr>
              <a:t>Rollback to an earlier Deployment revision </a:t>
            </a:r>
            <a:r>
              <a:rPr lang="en-US" sz="1700" dirty="0">
                <a:latin typeface="Arial Nova Cond" panose="020B0506020202020204" pitchFamily="34" charset="0"/>
              </a:rPr>
              <a:t>if the current state of the Deployment is not stable. Each rollback updates the revision of the Deployment.</a:t>
            </a:r>
          </a:p>
          <a:p>
            <a:pPr>
              <a:lnSpc>
                <a:spcPct val="100000"/>
              </a:lnSpc>
              <a:spcBef>
                <a:spcPts val="600"/>
              </a:spcBef>
            </a:pPr>
            <a:r>
              <a:rPr lang="en-US" sz="1700" b="1" dirty="0">
                <a:latin typeface="Arial Nova Cond" panose="020B0506020202020204" pitchFamily="34" charset="0"/>
              </a:rPr>
              <a:t>Scale up the Deployment </a:t>
            </a:r>
            <a:r>
              <a:rPr lang="en-US" sz="1700" dirty="0">
                <a:latin typeface="Arial Nova Cond" panose="020B0506020202020204" pitchFamily="34" charset="0"/>
              </a:rPr>
              <a:t>to facilitate more load.</a:t>
            </a:r>
          </a:p>
          <a:p>
            <a:pPr>
              <a:lnSpc>
                <a:spcPct val="100000"/>
              </a:lnSpc>
              <a:spcBef>
                <a:spcPts val="600"/>
              </a:spcBef>
            </a:pPr>
            <a:r>
              <a:rPr lang="en-US" sz="1700" b="1" dirty="0">
                <a:latin typeface="Arial Nova Cond" panose="020B0506020202020204" pitchFamily="34" charset="0"/>
              </a:rPr>
              <a:t>Pause the Deployment </a:t>
            </a:r>
            <a:r>
              <a:rPr lang="en-US" sz="1700" dirty="0">
                <a:latin typeface="Arial Nova Cond" panose="020B0506020202020204" pitchFamily="34" charset="0"/>
              </a:rPr>
              <a:t>to apply multiple fixes to its </a:t>
            </a:r>
            <a:r>
              <a:rPr lang="en-US" sz="1700" dirty="0" err="1">
                <a:latin typeface="Arial Nova Cond" panose="020B0506020202020204" pitchFamily="34" charset="0"/>
              </a:rPr>
              <a:t>PodTemplateSpec</a:t>
            </a:r>
            <a:r>
              <a:rPr lang="en-US" sz="1700" dirty="0">
                <a:latin typeface="Arial Nova Cond" panose="020B0506020202020204" pitchFamily="34" charset="0"/>
              </a:rPr>
              <a:t> and then resume it to start a new rollout.</a:t>
            </a:r>
          </a:p>
          <a:p>
            <a:pPr>
              <a:lnSpc>
                <a:spcPct val="100000"/>
              </a:lnSpc>
              <a:spcBef>
                <a:spcPts val="600"/>
              </a:spcBef>
            </a:pPr>
            <a:r>
              <a:rPr lang="en-US" sz="1700" b="1" dirty="0">
                <a:latin typeface="Arial Nova Cond" panose="020B0506020202020204" pitchFamily="34" charset="0"/>
              </a:rPr>
              <a:t>Use the status of the Deployment </a:t>
            </a:r>
            <a:r>
              <a:rPr lang="en-US" sz="1700" dirty="0">
                <a:latin typeface="Arial Nova Cond" panose="020B0506020202020204" pitchFamily="34" charset="0"/>
              </a:rPr>
              <a:t>as an indicator that a rollout has stuck.</a:t>
            </a:r>
          </a:p>
          <a:p>
            <a:pPr>
              <a:lnSpc>
                <a:spcPct val="100000"/>
              </a:lnSpc>
              <a:spcBef>
                <a:spcPts val="600"/>
              </a:spcBef>
            </a:pPr>
            <a:r>
              <a:rPr lang="en-US" sz="1700" b="1" dirty="0">
                <a:latin typeface="Arial Nova Cond" panose="020B0506020202020204" pitchFamily="34" charset="0"/>
              </a:rPr>
              <a:t>Clean up older </a:t>
            </a:r>
            <a:r>
              <a:rPr lang="en-US" sz="1700" b="1" dirty="0" err="1">
                <a:latin typeface="Arial Nova Cond" panose="020B0506020202020204" pitchFamily="34" charset="0"/>
              </a:rPr>
              <a:t>ReplicaSets</a:t>
            </a:r>
            <a:r>
              <a:rPr lang="en-US" sz="1700" b="1" dirty="0">
                <a:latin typeface="Arial Nova Cond" panose="020B0506020202020204" pitchFamily="34" charset="0"/>
              </a:rPr>
              <a:t> </a:t>
            </a:r>
            <a:r>
              <a:rPr lang="en-US" sz="1700" dirty="0">
                <a:latin typeface="Arial Nova Cond" panose="020B0506020202020204" pitchFamily="34" charset="0"/>
              </a:rPr>
              <a:t>that you don’t need anymore</a:t>
            </a:r>
          </a:p>
        </p:txBody>
      </p:sp>
      <p:sp>
        <p:nvSpPr>
          <p:cNvPr id="2" name="Slide Number Placeholder 1">
            <a:extLst>
              <a:ext uri="{FF2B5EF4-FFF2-40B4-BE49-F238E27FC236}">
                <a16:creationId xmlns:a16="http://schemas.microsoft.com/office/drawing/2014/main" id="{2F077BC2-02D8-412A-8193-AA4ADBF8C684}"/>
              </a:ext>
            </a:extLst>
          </p:cNvPr>
          <p:cNvSpPr>
            <a:spLocks noGrp="1"/>
          </p:cNvSpPr>
          <p:nvPr>
            <p:ph type="sldNum" sz="quarter" idx="12"/>
          </p:nvPr>
        </p:nvSpPr>
        <p:spPr/>
        <p:txBody>
          <a:bodyPr/>
          <a:lstStyle/>
          <a:p>
            <a:fld id="{C60C2248-B95D-984B-A0F4-42B9A4652AA7}" type="slidenum">
              <a:rPr lang="en-US" smtClean="0"/>
              <a:pPr/>
              <a:t>94</a:t>
            </a:fld>
            <a:endParaRPr lang="en-US" dirty="0"/>
          </a:p>
        </p:txBody>
      </p:sp>
    </p:spTree>
    <p:extLst>
      <p:ext uri="{BB962C8B-B14F-4D97-AF65-F5344CB8AC3E}">
        <p14:creationId xmlns:p14="http://schemas.microsoft.com/office/powerpoint/2010/main" val="3397612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Deployments – Example10: </a:t>
            </a:r>
            <a:r>
              <a:rPr lang="en-US" sz="2400" b="1" dirty="0" err="1">
                <a:latin typeface="Arial Nova Cond" panose="020B0506020202020204" pitchFamily="34" charset="0"/>
              </a:rPr>
              <a:t>deployments.yml</a:t>
            </a:r>
            <a:endParaRPr lang="en-US" sz="2400" b="1" dirty="0">
              <a:latin typeface="Arial Nova Cond" panose="020B0506020202020204" pitchFamily="34" charset="0"/>
            </a:endParaRPr>
          </a:p>
        </p:txBody>
      </p:sp>
      <p:sp>
        <p:nvSpPr>
          <p:cNvPr id="8" name="Content Placeholder 2"/>
          <p:cNvSpPr txBox="1">
            <a:spLocks/>
          </p:cNvSpPr>
          <p:nvPr/>
        </p:nvSpPr>
        <p:spPr>
          <a:xfrm>
            <a:off x="188639" y="478465"/>
            <a:ext cx="9029789" cy="429450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err="1">
                <a:latin typeface="Arial Nova Cond" panose="020B0506020202020204" pitchFamily="34" charset="0"/>
              </a:rPr>
              <a:t>apiVersion</a:t>
            </a:r>
            <a:r>
              <a:rPr lang="en-US" sz="1800" dirty="0">
                <a:latin typeface="Arial Nova Cond" panose="020B0506020202020204" pitchFamily="34" charset="0"/>
              </a:rPr>
              <a:t>: apps/v1</a:t>
            </a:r>
          </a:p>
          <a:p>
            <a:pPr marL="0" indent="0">
              <a:lnSpc>
                <a:spcPct val="120000"/>
              </a:lnSpc>
              <a:spcBef>
                <a:spcPts val="0"/>
              </a:spcBef>
              <a:buNone/>
            </a:pPr>
            <a:r>
              <a:rPr lang="en-US" sz="1800" dirty="0">
                <a:latin typeface="Arial Nova Cond" panose="020B0506020202020204" pitchFamily="34" charset="0"/>
              </a:rPr>
              <a:t>kind: Deployment</a:t>
            </a:r>
          </a:p>
          <a:p>
            <a:pPr marL="0" indent="0">
              <a:lnSpc>
                <a:spcPct val="120000"/>
              </a:lnSpc>
              <a:spcBef>
                <a:spcPts val="0"/>
              </a:spcBef>
              <a:buNone/>
            </a:pPr>
            <a:r>
              <a:rPr lang="en-US" sz="1800" dirty="0">
                <a:latin typeface="Arial Nova Cond" panose="020B0506020202020204" pitchFamily="34" charset="0"/>
              </a:rPr>
              <a:t>metadata:</a:t>
            </a:r>
          </a:p>
          <a:p>
            <a:pPr marL="0" indent="0">
              <a:lnSpc>
                <a:spcPct val="120000"/>
              </a:lnSpc>
              <a:spcBef>
                <a:spcPts val="0"/>
              </a:spcBef>
              <a:buNone/>
            </a:pPr>
            <a:r>
              <a:rPr lang="en-US" sz="1800" dirty="0">
                <a:latin typeface="Arial Nova Cond" panose="020B0506020202020204" pitchFamily="34" charset="0"/>
              </a:rPr>
              <a:t>  name: </a:t>
            </a:r>
            <a:r>
              <a:rPr lang="en-US" sz="1800" dirty="0" err="1">
                <a:latin typeface="Arial Nova Cond" panose="020B0506020202020204" pitchFamily="34" charset="0"/>
              </a:rPr>
              <a:t>mydeployments</a:t>
            </a:r>
            <a:endParaRPr lang="en-US" sz="1800" dirty="0">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  labels:</a:t>
            </a:r>
          </a:p>
          <a:p>
            <a:pPr marL="0" indent="0">
              <a:lnSpc>
                <a:spcPct val="120000"/>
              </a:lnSpc>
              <a:spcBef>
                <a:spcPts val="0"/>
              </a:spcBef>
              <a:buNone/>
            </a:pPr>
            <a:r>
              <a:rPr lang="en-US" sz="1800" dirty="0">
                <a:latin typeface="Arial Nova Cond" panose="020B0506020202020204" pitchFamily="34" charset="0"/>
              </a:rPr>
              <a:t>    app: Adam</a:t>
            </a:r>
          </a:p>
          <a:p>
            <a:pPr marL="0" indent="0">
              <a:lnSpc>
                <a:spcPct val="120000"/>
              </a:lnSpc>
              <a:spcBef>
                <a:spcPts val="0"/>
              </a:spcBef>
              <a:buNone/>
            </a:pPr>
            <a:r>
              <a:rPr lang="en-US" sz="1800" dirty="0">
                <a:latin typeface="Arial Nova Cond" panose="020B0506020202020204" pitchFamily="34" charset="0"/>
              </a:rPr>
              <a:t>spec:</a:t>
            </a:r>
          </a:p>
          <a:p>
            <a:pPr marL="0" indent="0">
              <a:lnSpc>
                <a:spcPct val="120000"/>
              </a:lnSpc>
              <a:spcBef>
                <a:spcPts val="0"/>
              </a:spcBef>
              <a:buNone/>
            </a:pPr>
            <a:r>
              <a:rPr lang="en-US" sz="1800" dirty="0">
                <a:latin typeface="Arial Nova Cond" panose="020B0506020202020204" pitchFamily="34" charset="0"/>
              </a:rPr>
              <a:t>  replicas: 3</a:t>
            </a:r>
          </a:p>
          <a:p>
            <a:pPr marL="0" indent="0">
              <a:lnSpc>
                <a:spcPct val="120000"/>
              </a:lnSpc>
              <a:spcBef>
                <a:spcPts val="0"/>
              </a:spcBef>
              <a:buNone/>
            </a:pPr>
            <a:r>
              <a:rPr lang="en-US" sz="1800" dirty="0">
                <a:latin typeface="Arial Nova Cond" panose="020B0506020202020204" pitchFamily="34" charset="0"/>
              </a:rPr>
              <a:t>  selector:</a:t>
            </a:r>
          </a:p>
          <a:p>
            <a:pPr marL="0" indent="0">
              <a:lnSpc>
                <a:spcPct val="120000"/>
              </a:lnSpc>
              <a:spcBef>
                <a:spcPts val="0"/>
              </a:spcBef>
              <a:buNone/>
            </a:pPr>
            <a:r>
              <a:rPr lang="en-US" sz="1800" dirty="0">
                <a:latin typeface="Arial Nova Cond" panose="020B0506020202020204" pitchFamily="34" charset="0"/>
              </a:rPr>
              <a:t>    </a:t>
            </a:r>
            <a:r>
              <a:rPr lang="en-US" sz="1800" dirty="0" err="1">
                <a:latin typeface="Arial Nova Cond" panose="020B0506020202020204" pitchFamily="34" charset="0"/>
              </a:rPr>
              <a:t>matchLabels</a:t>
            </a:r>
            <a:r>
              <a:rPr lang="en-US" sz="1800" dirty="0">
                <a:latin typeface="Arial Nova Cond" panose="020B0506020202020204" pitchFamily="34" charset="0"/>
              </a:rPr>
              <a:t>:</a:t>
            </a:r>
          </a:p>
          <a:p>
            <a:pPr marL="0" indent="0">
              <a:lnSpc>
                <a:spcPct val="120000"/>
              </a:lnSpc>
              <a:spcBef>
                <a:spcPts val="0"/>
              </a:spcBef>
              <a:buNone/>
            </a:pPr>
            <a:r>
              <a:rPr lang="en-US" sz="1800" dirty="0">
                <a:latin typeface="Arial Nova Cond" panose="020B0506020202020204" pitchFamily="34" charset="0"/>
              </a:rPr>
              <a:t>      app: Adam</a:t>
            </a:r>
          </a:p>
          <a:p>
            <a:pPr marL="0" indent="0">
              <a:lnSpc>
                <a:spcPct val="120000"/>
              </a:lnSpc>
              <a:spcBef>
                <a:spcPts val="0"/>
              </a:spcBef>
              <a:buNone/>
            </a:pPr>
            <a:r>
              <a:rPr lang="en-US" sz="1800" dirty="0">
                <a:latin typeface="Arial Nova Cond" panose="020B0506020202020204" pitchFamily="34" charset="0"/>
              </a:rPr>
              <a:t>  template:</a:t>
            </a:r>
          </a:p>
          <a:p>
            <a:pPr marL="0" indent="0">
              <a:lnSpc>
                <a:spcPct val="120000"/>
              </a:lnSpc>
              <a:spcBef>
                <a:spcPts val="0"/>
              </a:spcBef>
              <a:buNone/>
            </a:pPr>
            <a:r>
              <a:rPr lang="en-US" sz="1800" dirty="0">
                <a:latin typeface="Arial Nova Cond" panose="020B0506020202020204" pitchFamily="34" charset="0"/>
              </a:rPr>
              <a:t>    metadata:</a:t>
            </a:r>
          </a:p>
          <a:p>
            <a:pPr marL="0" indent="0">
              <a:lnSpc>
                <a:spcPct val="120000"/>
              </a:lnSpc>
              <a:spcBef>
                <a:spcPts val="0"/>
              </a:spcBef>
              <a:buNone/>
            </a:pPr>
            <a:r>
              <a:rPr lang="en-US" sz="1800" dirty="0">
                <a:latin typeface="Arial Nova Cond" panose="020B0506020202020204" pitchFamily="34" charset="0"/>
              </a:rPr>
              <a:t>      name: testpod8</a:t>
            </a:r>
          </a:p>
          <a:p>
            <a:pPr marL="0" indent="0">
              <a:lnSpc>
                <a:spcPct val="120000"/>
              </a:lnSpc>
              <a:spcBef>
                <a:spcPts val="0"/>
              </a:spcBef>
              <a:buNone/>
            </a:pPr>
            <a:r>
              <a:rPr lang="en-US" sz="1800" dirty="0">
                <a:latin typeface="Arial Nova Cond" panose="020B0506020202020204" pitchFamily="34" charset="0"/>
              </a:rPr>
              <a:t>      labels:</a:t>
            </a:r>
          </a:p>
          <a:p>
            <a:pPr marL="0" indent="0">
              <a:lnSpc>
                <a:spcPct val="120000"/>
              </a:lnSpc>
              <a:spcBef>
                <a:spcPts val="0"/>
              </a:spcBef>
              <a:buNone/>
            </a:pPr>
            <a:r>
              <a:rPr lang="en-US" sz="1800" dirty="0">
                <a:latin typeface="Arial Nova Cond" panose="020B0506020202020204" pitchFamily="34" charset="0"/>
              </a:rPr>
              <a:t>        app: Adam</a:t>
            </a:r>
          </a:p>
          <a:p>
            <a:pPr marL="0" indent="0">
              <a:lnSpc>
                <a:spcPct val="120000"/>
              </a:lnSpc>
              <a:spcBef>
                <a:spcPts val="0"/>
              </a:spcBef>
              <a:buNone/>
            </a:pPr>
            <a:r>
              <a:rPr lang="en-US" sz="1800" dirty="0">
                <a:latin typeface="Arial Nova Cond" panose="020B0506020202020204" pitchFamily="34" charset="0"/>
              </a:rPr>
              <a:t>    spec:</a:t>
            </a:r>
          </a:p>
          <a:p>
            <a:pPr marL="0" indent="0">
              <a:lnSpc>
                <a:spcPct val="120000"/>
              </a:lnSpc>
              <a:spcBef>
                <a:spcPts val="0"/>
              </a:spcBef>
              <a:buNone/>
            </a:pPr>
            <a:r>
              <a:rPr lang="en-US" sz="1800" dirty="0">
                <a:latin typeface="Arial Nova Cond" panose="020B0506020202020204" pitchFamily="34" charset="0"/>
              </a:rPr>
              <a:t>      containers:</a:t>
            </a:r>
          </a:p>
          <a:p>
            <a:pPr marL="0" indent="0">
              <a:lnSpc>
                <a:spcPct val="120000"/>
              </a:lnSpc>
              <a:spcBef>
                <a:spcPts val="0"/>
              </a:spcBef>
              <a:buNone/>
            </a:pPr>
            <a:r>
              <a:rPr lang="en-US" sz="1800" dirty="0">
                <a:latin typeface="Arial Nova Cond" panose="020B0506020202020204" pitchFamily="34" charset="0"/>
              </a:rPr>
              <a:t>      - name: c00</a:t>
            </a:r>
          </a:p>
          <a:p>
            <a:pPr marL="0" indent="0">
              <a:lnSpc>
                <a:spcPct val="120000"/>
              </a:lnSpc>
              <a:spcBef>
                <a:spcPts val="0"/>
              </a:spcBef>
              <a:buNone/>
            </a:pPr>
            <a:r>
              <a:rPr lang="en-US" sz="1800" dirty="0">
                <a:latin typeface="Arial Nova Cond" panose="020B0506020202020204" pitchFamily="34" charset="0"/>
              </a:rPr>
              <a:t>        image: ubuntu:14.04</a:t>
            </a:r>
          </a:p>
          <a:p>
            <a:pPr marL="0" indent="0">
              <a:lnSpc>
                <a:spcPct val="120000"/>
              </a:lnSpc>
              <a:spcBef>
                <a:spcPts val="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DAE2EE14-684C-4C5F-B146-1B8BB7103175}"/>
              </a:ext>
            </a:extLst>
          </p:cNvPr>
          <p:cNvSpPr>
            <a:spLocks noGrp="1"/>
          </p:cNvSpPr>
          <p:nvPr>
            <p:ph type="sldNum" sz="quarter" idx="12"/>
          </p:nvPr>
        </p:nvSpPr>
        <p:spPr/>
        <p:txBody>
          <a:bodyPr/>
          <a:lstStyle/>
          <a:p>
            <a:fld id="{C60C2248-B95D-984B-A0F4-42B9A4652AA7}" type="slidenum">
              <a:rPr lang="en-US" smtClean="0"/>
              <a:pPr/>
              <a:t>95</a:t>
            </a:fld>
            <a:endParaRPr lang="en-US" dirty="0"/>
          </a:p>
        </p:txBody>
      </p:sp>
    </p:spTree>
    <p:extLst>
      <p:ext uri="{BB962C8B-B14F-4D97-AF65-F5344CB8AC3E}">
        <p14:creationId xmlns:p14="http://schemas.microsoft.com/office/powerpoint/2010/main" val="10545114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79745"/>
            <a:ext cx="8650568" cy="464298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b="1" dirty="0">
                <a:latin typeface="Arial Nova Cond" panose="020B0506020202020204" pitchFamily="34" charset="0"/>
              </a:rPr>
              <a:t>Creating a Deployment</a:t>
            </a:r>
          </a:p>
          <a:p>
            <a:pPr marL="0" indent="0">
              <a:lnSpc>
                <a:spcPct val="120000"/>
              </a:lnSpc>
              <a:spcBef>
                <a:spcPts val="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apply -f </a:t>
            </a:r>
            <a:r>
              <a:rPr lang="en-US" sz="1800" b="1" dirty="0" err="1">
                <a:solidFill>
                  <a:srgbClr val="800000"/>
                </a:solidFill>
                <a:latin typeface="Arial Nova Cond" panose="020B0506020202020204" pitchFamily="34" charset="0"/>
              </a:rPr>
              <a:t>deployments.yml</a:t>
            </a: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get deploy</a:t>
            </a:r>
          </a:p>
          <a:p>
            <a:pPr marL="0" indent="0">
              <a:lnSpc>
                <a:spcPct val="120000"/>
              </a:lnSpc>
              <a:spcBef>
                <a:spcPts val="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describe deploy/&lt;deploymentname&gt;</a:t>
            </a:r>
          </a:p>
          <a:p>
            <a:pPr marL="0" indent="0">
              <a:lnSpc>
                <a:spcPct val="120000"/>
              </a:lnSpc>
              <a:spcBef>
                <a:spcPts val="0"/>
              </a:spcBef>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get </a:t>
            </a:r>
            <a:r>
              <a:rPr lang="en-US" sz="1800" b="1" dirty="0" err="1">
                <a:solidFill>
                  <a:srgbClr val="800000"/>
                </a:solidFill>
                <a:latin typeface="Arial Nova Cond" panose="020B0506020202020204" pitchFamily="34" charset="0"/>
              </a:rPr>
              <a:t>rs</a:t>
            </a: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b="1" dirty="0">
                <a:latin typeface="Arial Nova Cond" panose="020B0506020202020204" pitchFamily="34" charset="0"/>
              </a:rPr>
              <a:t>$</a:t>
            </a:r>
            <a:r>
              <a:rPr lang="en-US" sz="1800" b="1" dirty="0">
                <a:solidFill>
                  <a:srgbClr val="800000"/>
                </a:solidFill>
                <a:latin typeface="Arial Nova Cond" panose="020B0506020202020204" pitchFamily="34" charset="0"/>
              </a:rPr>
              <a:t> kubectl get pods</a:t>
            </a:r>
          </a:p>
          <a:p>
            <a:pPr marL="0" indent="0">
              <a:lnSpc>
                <a:spcPct val="120000"/>
              </a:lnSpc>
              <a:spcBef>
                <a:spcPts val="0"/>
              </a:spcBef>
              <a:buNone/>
            </a:pP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b="1" dirty="0">
                <a:latin typeface="Arial Nova Cond" panose="020B0506020202020204" pitchFamily="34" charset="0"/>
              </a:rPr>
              <a:t>Updating a Deployment</a:t>
            </a:r>
            <a:endParaRPr lang="en-US" sz="1800" dirty="0">
              <a:latin typeface="Arial Nova Cond" panose="020B0506020202020204" pitchFamily="34" charset="0"/>
            </a:endParaRPr>
          </a:p>
          <a:p>
            <a:pPr marL="0" indent="0">
              <a:lnSpc>
                <a:spcPct val="120000"/>
              </a:lnSpc>
              <a:spcBef>
                <a:spcPts val="0"/>
              </a:spcBef>
              <a:buNone/>
            </a:pPr>
            <a:r>
              <a:rPr lang="en-US" sz="1800" dirty="0">
                <a:latin typeface="Arial Nova Cond" panose="020B0506020202020204" pitchFamily="34" charset="0"/>
              </a:rPr>
              <a:t>Change the echo cmd &amp; save the </a:t>
            </a:r>
            <a:r>
              <a:rPr lang="en-US" sz="1800" dirty="0" err="1">
                <a:latin typeface="Arial Nova Cond" panose="020B0506020202020204" pitchFamily="34" charset="0"/>
              </a:rPr>
              <a:t>yml</a:t>
            </a:r>
            <a:r>
              <a:rPr lang="en-US" sz="1800" dirty="0">
                <a:latin typeface="Arial Nova Cond" panose="020B0506020202020204" pitchFamily="34" charset="0"/>
              </a:rPr>
              <a:t> content as new file &amp; apply it: </a:t>
            </a:r>
          </a:p>
          <a:p>
            <a:pPr marL="0" indent="0">
              <a:lnSpc>
                <a:spcPct val="120000"/>
              </a:lnSpc>
              <a:spcBef>
                <a:spcPts val="0"/>
              </a:spcBef>
              <a:buNone/>
            </a:pPr>
            <a:r>
              <a:rPr lang="en-US" sz="1800" dirty="0">
                <a:latin typeface="Arial Nova Cond" panose="020B0506020202020204" pitchFamily="34" charset="0"/>
              </a:rPr>
              <a:t>$ </a:t>
            </a:r>
            <a:r>
              <a:rPr lang="pt-BR" sz="1800" b="1" dirty="0">
                <a:solidFill>
                  <a:srgbClr val="800000"/>
                </a:solidFill>
                <a:latin typeface="Arial Nova Cond" panose="020B0506020202020204" pitchFamily="34" charset="0"/>
              </a:rPr>
              <a:t>kubectl apply -f &lt;yml&gt;</a:t>
            </a: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lvl="1">
              <a:lnSpc>
                <a:spcPct val="120000"/>
              </a:lnSpc>
              <a:spcBef>
                <a:spcPts val="0"/>
              </a:spcBef>
            </a:pPr>
            <a:r>
              <a:rPr lang="en-US" sz="1700" dirty="0">
                <a:latin typeface="Arial Nova Cond" panose="020B0506020202020204" pitchFamily="34" charset="0"/>
              </a:rPr>
              <a:t>We will see the rollout of two new pods with the updated cmd, as well as old pods being terminated</a:t>
            </a:r>
          </a:p>
          <a:p>
            <a:pPr lvl="1">
              <a:lnSpc>
                <a:spcPct val="120000"/>
              </a:lnSpc>
              <a:spcBef>
                <a:spcPts val="0"/>
              </a:spcBef>
            </a:pPr>
            <a:r>
              <a:rPr lang="en-US" sz="1700" dirty="0">
                <a:latin typeface="Arial Nova Cond" panose="020B0506020202020204" pitchFamily="34" charset="0"/>
              </a:rPr>
              <a:t>Also, a new replica set has been created by the deployment</a:t>
            </a: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 kubectl get </a:t>
            </a:r>
            <a:r>
              <a:rPr lang="en-US" sz="1800" b="1" dirty="0" err="1">
                <a:solidFill>
                  <a:srgbClr val="800000"/>
                </a:solidFill>
                <a:latin typeface="Arial Nova Cond" panose="020B0506020202020204" pitchFamily="34" charset="0"/>
              </a:rPr>
              <a:t>rs</a:t>
            </a:r>
            <a:endParaRPr lang="en-US" sz="1800" b="1" dirty="0">
              <a:solidFill>
                <a:srgbClr val="800000"/>
              </a:solidFill>
              <a:latin typeface="Arial Nova Cond" panose="020B0506020202020204" pitchFamily="34" charset="0"/>
            </a:endParaRPr>
          </a:p>
          <a:p>
            <a:pPr marL="0" indent="0">
              <a:lnSpc>
                <a:spcPct val="120000"/>
              </a:lnSpc>
              <a:spcBef>
                <a:spcPts val="0"/>
              </a:spcBef>
              <a:buNone/>
            </a:pPr>
            <a:endParaRPr lang="en-US" sz="1800" b="1" dirty="0">
              <a:solidFill>
                <a:srgbClr val="800000"/>
              </a:solidFill>
              <a:latin typeface="Arial Nova Cond" panose="020B0506020202020204" pitchFamily="34" charset="0"/>
            </a:endParaRPr>
          </a:p>
          <a:p>
            <a:pPr marL="0" indent="0">
              <a:lnSpc>
                <a:spcPct val="120000"/>
              </a:lnSpc>
              <a:spcBef>
                <a:spcPts val="0"/>
              </a:spcBef>
              <a:buNone/>
            </a:pPr>
            <a:r>
              <a:rPr lang="en-US" sz="1800" b="1" dirty="0">
                <a:latin typeface="Arial Nova Cond" panose="020B0506020202020204" pitchFamily="34" charset="0"/>
              </a:rPr>
              <a:t>Recovering from crashes </a:t>
            </a:r>
          </a:p>
          <a:p>
            <a:pPr marL="0" indent="0">
              <a:lnSpc>
                <a:spcPct val="120000"/>
              </a:lnSpc>
              <a:spcBef>
                <a:spcPts val="0"/>
              </a:spcBef>
              <a:buNone/>
            </a:pPr>
            <a:r>
              <a:rPr lang="en-US" sz="1800" dirty="0">
                <a:latin typeface="Arial Nova Cond" panose="020B0506020202020204" pitchFamily="34" charset="0"/>
              </a:rPr>
              <a:t>$ </a:t>
            </a:r>
            <a:r>
              <a:rPr lang="pt-BR" sz="1800" b="1" dirty="0">
                <a:solidFill>
                  <a:srgbClr val="800000"/>
                </a:solidFill>
                <a:latin typeface="Arial Nova Cond" panose="020B0506020202020204" pitchFamily="34" charset="0"/>
              </a:rPr>
              <a:t>kubectl delete pod &lt;podname&gt;</a:t>
            </a:r>
          </a:p>
          <a:p>
            <a:pPr marL="0" indent="0">
              <a:lnSpc>
                <a:spcPct val="120000"/>
              </a:lnSpc>
              <a:spcBef>
                <a:spcPts val="0"/>
              </a:spcBef>
              <a:buNone/>
            </a:pPr>
            <a:endParaRPr lang="pt-BR" sz="1800" b="1" dirty="0">
              <a:solidFill>
                <a:srgbClr val="800000"/>
              </a:solidFill>
              <a:latin typeface="Arial Nova Cond" panose="020B0506020202020204" pitchFamily="34" charset="0"/>
            </a:endParaRPr>
          </a:p>
          <a:p>
            <a:pPr marL="0" indent="0">
              <a:lnSpc>
                <a:spcPct val="120000"/>
              </a:lnSpc>
              <a:spcBef>
                <a:spcPts val="0"/>
              </a:spcBef>
              <a:buNone/>
            </a:pPr>
            <a:r>
              <a:rPr lang="en-US" sz="1800" b="1" dirty="0">
                <a:latin typeface="Arial Nova Cond" panose="020B0506020202020204" pitchFamily="34" charset="0"/>
              </a:rPr>
              <a:t>Scaling a Deployment</a:t>
            </a:r>
          </a:p>
          <a:p>
            <a:pPr marL="0" indent="0">
              <a:lnSpc>
                <a:spcPct val="120000"/>
              </a:lnSpc>
              <a:spcBef>
                <a:spcPts val="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scale --replicas=&lt;num&gt; deployment/&lt;deploymentname&gt;</a:t>
            </a:r>
            <a:endParaRPr lang="pt-BR"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677AF7E9-3002-45FE-B7A1-108DBC287318}"/>
              </a:ext>
            </a:extLst>
          </p:cNvPr>
          <p:cNvSpPr>
            <a:spLocks noGrp="1"/>
          </p:cNvSpPr>
          <p:nvPr>
            <p:ph type="sldNum" sz="quarter" idx="12"/>
          </p:nvPr>
        </p:nvSpPr>
        <p:spPr/>
        <p:txBody>
          <a:bodyPr/>
          <a:lstStyle/>
          <a:p>
            <a:fld id="{C60C2248-B95D-984B-A0F4-42B9A4652AA7}" type="slidenum">
              <a:rPr lang="en-US" smtClean="0"/>
              <a:pPr/>
              <a:t>96</a:t>
            </a:fld>
            <a:endParaRPr lang="en-US" dirty="0"/>
          </a:p>
        </p:txBody>
      </p:sp>
    </p:spTree>
    <p:extLst>
      <p:ext uri="{BB962C8B-B14F-4D97-AF65-F5344CB8AC3E}">
        <p14:creationId xmlns:p14="http://schemas.microsoft.com/office/powerpoint/2010/main" val="3920552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494414"/>
            <a:ext cx="8650568" cy="4208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Nova Cond" panose="020B0506020202020204" pitchFamily="34" charset="0"/>
              </a:rPr>
              <a:t>Usage</a:t>
            </a:r>
            <a:r>
              <a:rPr lang="en-US" sz="1600" b="1" dirty="0">
                <a:latin typeface="Arial Nova Cond" panose="020B0506020202020204" pitchFamily="34" charset="0"/>
              </a:rPr>
              <a:t> $ </a:t>
            </a:r>
            <a:r>
              <a:rPr lang="en-US" sz="1600" b="1" dirty="0">
                <a:solidFill>
                  <a:srgbClr val="00B050"/>
                </a:solidFill>
                <a:latin typeface="Arial Nova Cond" panose="020B0506020202020204" pitchFamily="34" charset="0"/>
              </a:rPr>
              <a:t>kubectl rollout SUBCOMMAND OBJECT</a:t>
            </a:r>
          </a:p>
          <a:p>
            <a:pPr marL="0" indent="0">
              <a:buNone/>
            </a:pPr>
            <a:r>
              <a:rPr lang="en-US" sz="1600" b="1" dirty="0">
                <a:latin typeface="Arial Nova Cond" panose="020B0506020202020204" pitchFamily="34" charset="0"/>
              </a:rPr>
              <a:t>   history     </a:t>
            </a:r>
            <a:r>
              <a:rPr lang="en-US" sz="1600" dirty="0">
                <a:latin typeface="Arial Nova Cond" panose="020B0506020202020204" pitchFamily="34" charset="0"/>
              </a:rPr>
              <a:t>View rollout history</a:t>
            </a:r>
          </a:p>
          <a:p>
            <a:pPr marL="0" indent="0">
              <a:buNone/>
            </a:pPr>
            <a:r>
              <a:rPr lang="en-US" sz="1600" b="1" dirty="0">
                <a:latin typeface="Arial Nova Cond" panose="020B0506020202020204" pitchFamily="34" charset="0"/>
              </a:rPr>
              <a:t>   pause       </a:t>
            </a:r>
            <a:r>
              <a:rPr lang="en-US" sz="1600" dirty="0">
                <a:latin typeface="Arial Nova Cond" panose="020B0506020202020204" pitchFamily="34" charset="0"/>
              </a:rPr>
              <a:t>Mark the provided resource as paused</a:t>
            </a:r>
          </a:p>
          <a:p>
            <a:pPr marL="0" indent="0">
              <a:buNone/>
            </a:pPr>
            <a:r>
              <a:rPr lang="en-US" sz="1600" b="1" dirty="0">
                <a:latin typeface="Arial Nova Cond" panose="020B0506020202020204" pitchFamily="34" charset="0"/>
              </a:rPr>
              <a:t>   resume    </a:t>
            </a:r>
            <a:r>
              <a:rPr lang="en-US" sz="1600" dirty="0">
                <a:latin typeface="Arial Nova Cond" panose="020B0506020202020204" pitchFamily="34" charset="0"/>
              </a:rPr>
              <a:t>Resume a paused resource</a:t>
            </a:r>
          </a:p>
          <a:p>
            <a:pPr marL="0" indent="0">
              <a:buNone/>
            </a:pPr>
            <a:r>
              <a:rPr lang="en-US" sz="1600" b="1" dirty="0">
                <a:latin typeface="Arial Nova Cond" panose="020B0506020202020204" pitchFamily="34" charset="0"/>
              </a:rPr>
              <a:t>   status       </a:t>
            </a:r>
            <a:r>
              <a:rPr lang="en-US" sz="1600" dirty="0">
                <a:latin typeface="Arial Nova Cond" panose="020B0506020202020204" pitchFamily="34" charset="0"/>
              </a:rPr>
              <a:t>Show the status of the rollout</a:t>
            </a:r>
          </a:p>
          <a:p>
            <a:pPr marL="0" indent="0">
              <a:buNone/>
            </a:pPr>
            <a:r>
              <a:rPr lang="en-US" sz="1600" b="1" dirty="0">
                <a:latin typeface="Arial Nova Cond" panose="020B0506020202020204" pitchFamily="34" charset="0"/>
              </a:rPr>
              <a:t>   undo        </a:t>
            </a:r>
            <a:r>
              <a:rPr lang="en-US" sz="1600" dirty="0">
                <a:latin typeface="Arial Nova Cond" panose="020B0506020202020204" pitchFamily="34" charset="0"/>
              </a:rPr>
              <a:t>Undo a previous rollout</a:t>
            </a:r>
          </a:p>
          <a:p>
            <a:pPr marL="0" indent="0">
              <a:buNone/>
            </a:pPr>
            <a:endParaRPr lang="en-US" sz="1600" dirty="0">
              <a:latin typeface="Arial Nova Cond" panose="020B0506020202020204" pitchFamily="34" charset="0"/>
            </a:endParaRPr>
          </a:p>
          <a:p>
            <a:pPr marL="0" indent="0">
              <a:buNone/>
            </a:pPr>
            <a:r>
              <a:rPr lang="en-US" sz="1600" b="1" dirty="0">
                <a:latin typeface="Arial Nova Cond" panose="020B0506020202020204" pitchFamily="34" charset="0"/>
              </a:rPr>
              <a:t>Deployment status</a:t>
            </a:r>
          </a:p>
          <a:p>
            <a:pPr marL="0" indent="0">
              <a:buNone/>
            </a:pPr>
            <a:r>
              <a:rPr lang="en-US" sz="1600" b="1" dirty="0">
                <a:latin typeface="Arial Nova Cond" panose="020B0506020202020204" pitchFamily="34" charset="0"/>
              </a:rPr>
              <a:t>$</a:t>
            </a:r>
            <a:r>
              <a:rPr lang="en-US" sz="1600" b="1" dirty="0">
                <a:solidFill>
                  <a:srgbClr val="800000"/>
                </a:solidFill>
                <a:latin typeface="Arial Nova Cond" panose="020B0506020202020204" pitchFamily="34" charset="0"/>
              </a:rPr>
              <a:t> kubectl rollout status deployment/&lt;deploymentname&gt;</a:t>
            </a:r>
          </a:p>
          <a:p>
            <a:endParaRPr lang="en-US" sz="1600" dirty="0">
              <a:latin typeface="Arial Nova Cond" panose="020B0506020202020204" pitchFamily="34" charset="0"/>
            </a:endParaRPr>
          </a:p>
          <a:p>
            <a:pPr marL="0" indent="0">
              <a:buNone/>
            </a:pPr>
            <a:r>
              <a:rPr lang="en-US" sz="1600" b="1" dirty="0">
                <a:latin typeface="Arial Nova Cond" panose="020B0506020202020204" pitchFamily="34" charset="0"/>
              </a:rPr>
              <a:t>Deployment history</a:t>
            </a:r>
          </a:p>
          <a:p>
            <a:pPr marL="0" indent="0">
              <a:buNone/>
            </a:pPr>
            <a:r>
              <a:rPr lang="en-US" sz="1600" b="1" dirty="0">
                <a:latin typeface="Arial Nova Cond" panose="020B0506020202020204" pitchFamily="34" charset="0"/>
              </a:rPr>
              <a:t>$</a:t>
            </a:r>
            <a:r>
              <a:rPr lang="en-US" sz="1600" b="1" dirty="0">
                <a:solidFill>
                  <a:srgbClr val="800000"/>
                </a:solidFill>
                <a:latin typeface="Arial Nova Cond" panose="020B0506020202020204" pitchFamily="34" charset="0"/>
              </a:rPr>
              <a:t> kubectl rollout history deploy/&lt;deploymentname&gt;</a:t>
            </a:r>
          </a:p>
        </p:txBody>
      </p:sp>
      <p:sp>
        <p:nvSpPr>
          <p:cNvPr id="2" name="Rectangle 1"/>
          <p:cNvSpPr/>
          <p:nvPr/>
        </p:nvSpPr>
        <p:spPr>
          <a:xfrm>
            <a:off x="188640" y="32749"/>
            <a:ext cx="4984057" cy="461665"/>
          </a:xfrm>
          <a:prstGeom prst="rect">
            <a:avLst/>
          </a:prstGeom>
        </p:spPr>
        <p:txBody>
          <a:bodyPr wrap="none">
            <a:spAutoFit/>
          </a:bodyPr>
          <a:lstStyle/>
          <a:p>
            <a:r>
              <a:rPr lang="en-US" sz="1350" dirty="0"/>
              <a:t> </a:t>
            </a:r>
            <a:r>
              <a:rPr lang="en-US" sz="2400" b="1" dirty="0">
                <a:latin typeface="+mj-lt"/>
                <a:ea typeface="+mj-ea"/>
                <a:cs typeface="+mj-cs"/>
              </a:rPr>
              <a:t>Manage the rollout of a resource</a:t>
            </a:r>
          </a:p>
        </p:txBody>
      </p:sp>
      <p:sp>
        <p:nvSpPr>
          <p:cNvPr id="3" name="Slide Number Placeholder 2">
            <a:extLst>
              <a:ext uri="{FF2B5EF4-FFF2-40B4-BE49-F238E27FC236}">
                <a16:creationId xmlns:a16="http://schemas.microsoft.com/office/drawing/2014/main" id="{C4920398-BE77-4339-91A7-73DCF158583A}"/>
              </a:ext>
            </a:extLst>
          </p:cNvPr>
          <p:cNvSpPr>
            <a:spLocks noGrp="1"/>
          </p:cNvSpPr>
          <p:nvPr>
            <p:ph type="sldNum" sz="quarter" idx="12"/>
          </p:nvPr>
        </p:nvSpPr>
        <p:spPr/>
        <p:txBody>
          <a:bodyPr/>
          <a:lstStyle/>
          <a:p>
            <a:fld id="{C60C2248-B95D-984B-A0F4-42B9A4652AA7}" type="slidenum">
              <a:rPr lang="en-US" smtClean="0"/>
              <a:pPr/>
              <a:t>97</a:t>
            </a:fld>
            <a:endParaRPr lang="en-US" dirty="0"/>
          </a:p>
        </p:txBody>
      </p:sp>
    </p:spTree>
    <p:extLst>
      <p:ext uri="{BB962C8B-B14F-4D97-AF65-F5344CB8AC3E}">
        <p14:creationId xmlns:p14="http://schemas.microsoft.com/office/powerpoint/2010/main" val="4711242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255183"/>
            <a:ext cx="8650568" cy="44173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400" b="1" dirty="0"/>
              <a:t>Rolling Back a Deployment</a:t>
            </a:r>
          </a:p>
          <a:p>
            <a:pPr marL="0" indent="0">
              <a:lnSpc>
                <a:spcPct val="120000"/>
              </a:lnSpc>
              <a:spcBef>
                <a:spcPts val="600"/>
              </a:spcBef>
              <a:buNone/>
            </a:pPr>
            <a:r>
              <a:rPr lang="en-US" sz="1400" dirty="0"/>
              <a:t>If there are problems in the deployment Kubernetes will automatically roll back to the previous version, however you can also explicitly roll back to a specific revision, as in our case to revision 1 (the original pod version)</a:t>
            </a:r>
          </a:p>
          <a:p>
            <a:pPr marL="0" indent="0">
              <a:lnSpc>
                <a:spcPct val="120000"/>
              </a:lnSpc>
              <a:spcBef>
                <a:spcPts val="600"/>
              </a:spcBef>
              <a:buNone/>
            </a:pPr>
            <a:r>
              <a:rPr lang="en-US" sz="1400" b="1" dirty="0"/>
              <a:t>$ </a:t>
            </a:r>
            <a:r>
              <a:rPr lang="en-US" sz="1400" b="1" dirty="0">
                <a:solidFill>
                  <a:srgbClr val="800000"/>
                </a:solidFill>
              </a:rPr>
              <a:t>kubectl rollout undo deploy/&lt;deploymentname&gt; --to-revision=1</a:t>
            </a:r>
          </a:p>
          <a:p>
            <a:pPr marL="0" indent="0">
              <a:lnSpc>
                <a:spcPct val="120000"/>
              </a:lnSpc>
              <a:spcBef>
                <a:spcPts val="600"/>
              </a:spcBef>
              <a:buNone/>
            </a:pPr>
            <a:r>
              <a:rPr lang="en-US" sz="1400" b="1" dirty="0"/>
              <a:t>$ </a:t>
            </a:r>
            <a:r>
              <a:rPr lang="en-US" sz="1400" b="1" dirty="0">
                <a:solidFill>
                  <a:srgbClr val="800000"/>
                </a:solidFill>
              </a:rPr>
              <a:t>kubectl rollout undo deploy/&lt;deploymentname&gt;</a:t>
            </a:r>
          </a:p>
          <a:p>
            <a:pPr marL="0" indent="0">
              <a:lnSpc>
                <a:spcPct val="120000"/>
              </a:lnSpc>
              <a:spcBef>
                <a:spcPts val="600"/>
              </a:spcBef>
              <a:buNone/>
            </a:pPr>
            <a:r>
              <a:rPr lang="en-US" sz="1400" b="1" dirty="0"/>
              <a:t>Set the image of the deployment</a:t>
            </a:r>
          </a:p>
          <a:p>
            <a:pPr marL="0" indent="0">
              <a:lnSpc>
                <a:spcPct val="120000"/>
              </a:lnSpc>
              <a:spcBef>
                <a:spcPts val="600"/>
              </a:spcBef>
              <a:buNone/>
            </a:pPr>
            <a:r>
              <a:rPr lang="en-US" sz="1400" b="1" dirty="0"/>
              <a:t>$</a:t>
            </a:r>
            <a:r>
              <a:rPr lang="en-US" sz="1400" b="1" dirty="0">
                <a:solidFill>
                  <a:srgbClr val="800000"/>
                </a:solidFill>
              </a:rPr>
              <a:t> kubectl set image deployment/&lt;deploymentname&gt; &lt;containername&gt;=&lt;image&gt;</a:t>
            </a:r>
          </a:p>
          <a:p>
            <a:pPr marL="0" indent="0">
              <a:lnSpc>
                <a:spcPct val="120000"/>
              </a:lnSpc>
              <a:spcBef>
                <a:spcPts val="600"/>
              </a:spcBef>
              <a:buNone/>
            </a:pPr>
            <a:r>
              <a:rPr lang="en-US" sz="1400" b="1" dirty="0"/>
              <a:t>Remove the deployment, with it the replica sets and pods it supervises</a:t>
            </a:r>
          </a:p>
          <a:p>
            <a:pPr marL="0" indent="0">
              <a:lnSpc>
                <a:spcPct val="120000"/>
              </a:lnSpc>
              <a:spcBef>
                <a:spcPts val="600"/>
              </a:spcBef>
              <a:buNone/>
            </a:pPr>
            <a:r>
              <a:rPr lang="en-US" sz="1400" b="1" dirty="0"/>
              <a:t>$</a:t>
            </a:r>
            <a:r>
              <a:rPr lang="en-US" sz="1400" b="1" dirty="0">
                <a:solidFill>
                  <a:srgbClr val="800000"/>
                </a:solidFill>
              </a:rPr>
              <a:t> kubectl delete deploy &lt;deploymentname&gt; </a:t>
            </a:r>
          </a:p>
          <a:p>
            <a:pPr marL="0" indent="0">
              <a:lnSpc>
                <a:spcPct val="120000"/>
              </a:lnSpc>
              <a:spcBef>
                <a:spcPts val="600"/>
              </a:spcBef>
              <a:buNone/>
            </a:pPr>
            <a:r>
              <a:rPr lang="en-US" sz="1400" b="1" dirty="0"/>
              <a:t>Pausing and Resuming a Deployment</a:t>
            </a:r>
          </a:p>
          <a:p>
            <a:pPr marL="0" indent="0">
              <a:lnSpc>
                <a:spcPct val="120000"/>
              </a:lnSpc>
              <a:spcBef>
                <a:spcPts val="600"/>
              </a:spcBef>
              <a:buNone/>
            </a:pPr>
            <a:r>
              <a:rPr lang="en-US" sz="1400" b="1" dirty="0"/>
              <a:t>$</a:t>
            </a:r>
            <a:r>
              <a:rPr lang="en-US" sz="1400" b="1" dirty="0">
                <a:solidFill>
                  <a:srgbClr val="800000"/>
                </a:solidFill>
              </a:rPr>
              <a:t> kubectl rollout pause deploy/&lt;deploymentname&gt; </a:t>
            </a:r>
          </a:p>
          <a:p>
            <a:pPr marL="0" indent="0">
              <a:lnSpc>
                <a:spcPct val="120000"/>
              </a:lnSpc>
              <a:spcBef>
                <a:spcPts val="600"/>
              </a:spcBef>
              <a:buNone/>
            </a:pPr>
            <a:r>
              <a:rPr lang="en-US" sz="1400" b="1" dirty="0"/>
              <a:t>$</a:t>
            </a:r>
            <a:r>
              <a:rPr lang="en-US" sz="1400" b="1" dirty="0">
                <a:solidFill>
                  <a:srgbClr val="800000"/>
                </a:solidFill>
              </a:rPr>
              <a:t> kubectl rollout resume deploy/&lt;deploymentname&gt; </a:t>
            </a:r>
          </a:p>
        </p:txBody>
      </p:sp>
      <p:sp>
        <p:nvSpPr>
          <p:cNvPr id="2" name="Slide Number Placeholder 1">
            <a:extLst>
              <a:ext uri="{FF2B5EF4-FFF2-40B4-BE49-F238E27FC236}">
                <a16:creationId xmlns:a16="http://schemas.microsoft.com/office/drawing/2014/main" id="{60F3B911-3159-47CB-A634-A275F0411461}"/>
              </a:ext>
            </a:extLst>
          </p:cNvPr>
          <p:cNvSpPr>
            <a:spLocks noGrp="1"/>
          </p:cNvSpPr>
          <p:nvPr>
            <p:ph type="sldNum" sz="quarter" idx="12"/>
          </p:nvPr>
        </p:nvSpPr>
        <p:spPr/>
        <p:txBody>
          <a:bodyPr/>
          <a:lstStyle/>
          <a:p>
            <a:fld id="{C60C2248-B95D-984B-A0F4-42B9A4652AA7}" type="slidenum">
              <a:rPr lang="en-US" smtClean="0"/>
              <a:pPr/>
              <a:t>98</a:t>
            </a:fld>
            <a:endParaRPr lang="en-US" dirty="0"/>
          </a:p>
        </p:txBody>
      </p:sp>
    </p:spTree>
    <p:extLst>
      <p:ext uri="{BB962C8B-B14F-4D97-AF65-F5344CB8AC3E}">
        <p14:creationId xmlns:p14="http://schemas.microsoft.com/office/powerpoint/2010/main" val="721400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956512" cy="646331"/>
          </a:xfrm>
          <a:prstGeom prst="rect">
            <a:avLst/>
          </a:prstGeom>
        </p:spPr>
        <p:txBody>
          <a:bodyPr wrap="square">
            <a:spAutoFit/>
          </a:bodyPr>
          <a:lstStyle/>
          <a:p>
            <a:r>
              <a:rPr lang="en-US" sz="3600" b="1" dirty="0"/>
              <a:t>Services</a:t>
            </a:r>
          </a:p>
        </p:txBody>
      </p:sp>
      <p:sp>
        <p:nvSpPr>
          <p:cNvPr id="2" name="Slide Number Placeholder 1">
            <a:extLst>
              <a:ext uri="{FF2B5EF4-FFF2-40B4-BE49-F238E27FC236}">
                <a16:creationId xmlns:a16="http://schemas.microsoft.com/office/drawing/2014/main" id="{183A1B42-88A8-434D-8E99-A41F9164D8C5}"/>
              </a:ext>
            </a:extLst>
          </p:cNvPr>
          <p:cNvSpPr>
            <a:spLocks noGrp="1"/>
          </p:cNvSpPr>
          <p:nvPr>
            <p:ph type="sldNum" sz="quarter" idx="12"/>
          </p:nvPr>
        </p:nvSpPr>
        <p:spPr/>
        <p:txBody>
          <a:bodyPr/>
          <a:lstStyle/>
          <a:p>
            <a:fld id="{C60C2248-B95D-984B-A0F4-42B9A4652AA7}" type="slidenum">
              <a:rPr lang="en-US" smtClean="0"/>
              <a:pPr/>
              <a:t>99</a:t>
            </a:fld>
            <a:endParaRPr lang="en-US" dirty="0"/>
          </a:p>
        </p:txBody>
      </p:sp>
    </p:spTree>
    <p:extLst>
      <p:ext uri="{BB962C8B-B14F-4D97-AF65-F5344CB8AC3E}">
        <p14:creationId xmlns:p14="http://schemas.microsoft.com/office/powerpoint/2010/main" val="3548846819"/>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31c18cc-2474-4745-871d-6b663d645c63" ContentTypeId="0x010100B1AF7E0DF49F8B4998DFBA24D0E94F04" PreviousValue="false"/>
</file>

<file path=customXml/item4.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2.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4.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5.xml><?xml version="1.0" encoding="utf-8"?>
<ds:datastoreItem xmlns:ds="http://schemas.openxmlformats.org/officeDocument/2006/customXml" ds:itemID="{EE522693-8D09-4B82-804D-F8F7F21069C7}">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8553</TotalTime>
  <Words>9769</Words>
  <Application>Microsoft Office PowerPoint</Application>
  <PresentationFormat>On-screen Show (16:9)</PresentationFormat>
  <Paragraphs>1327</Paragraphs>
  <Slides>136</Slides>
  <Notes>97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136</vt:i4>
      </vt:variant>
    </vt:vector>
  </HeadingPairs>
  <TitlesOfParts>
    <vt:vector size="146" baseType="lpstr">
      <vt:lpstr>Arial</vt:lpstr>
      <vt:lpstr>Arial Black</vt:lpstr>
      <vt:lpstr>Arial Nova Cond</vt:lpstr>
      <vt:lpstr>Calibri</vt:lpstr>
      <vt:lpstr>Cooper Black</vt:lpstr>
      <vt:lpstr>Courier New</vt:lpstr>
      <vt:lpstr>Lucida Grande</vt:lpstr>
      <vt:lpstr>Symbol</vt:lpstr>
      <vt:lpstr>Wingdings</vt:lpstr>
      <vt:lpstr>FIS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Kubernetes Master</vt:lpstr>
      <vt:lpstr>Kubernetes Worker Node</vt:lpstr>
      <vt:lpstr>Kubernetes 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Kubernetes training</dc:title>
  <dc:creator>Murugan, Sekar</dc:creator>
  <cp:lastModifiedBy>Kumar, Sachin</cp:lastModifiedBy>
  <cp:revision>59</cp:revision>
  <dcterms:created xsi:type="dcterms:W3CDTF">2020-07-19T12:09:23Z</dcterms:created>
  <dcterms:modified xsi:type="dcterms:W3CDTF">2021-08-30T04:52:34Z</dcterms:modified>
</cp:coreProperties>
</file>